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3"/>
  </p:notesMasterIdLst>
  <p:sldIdLst>
    <p:sldId id="290" r:id="rId5"/>
    <p:sldId id="281" r:id="rId6"/>
    <p:sldId id="256" r:id="rId7"/>
    <p:sldId id="294" r:id="rId8"/>
    <p:sldId id="301" r:id="rId9"/>
    <p:sldId id="297" r:id="rId10"/>
    <p:sldId id="303" r:id="rId11"/>
    <p:sldId id="304" r:id="rId12"/>
    <p:sldId id="295" r:id="rId13"/>
    <p:sldId id="307" r:id="rId14"/>
    <p:sldId id="308" r:id="rId15"/>
    <p:sldId id="309" r:id="rId16"/>
    <p:sldId id="299" r:id="rId17"/>
    <p:sldId id="310" r:id="rId18"/>
    <p:sldId id="300" r:id="rId19"/>
    <p:sldId id="277" r:id="rId20"/>
    <p:sldId id="279" r:id="rId21"/>
    <p:sldId id="31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8"/>
    <a:srgbClr val="476E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D1B9D-1FE3-6D5F-77A2-331E582C29C9}" v="120" dt="2022-04-14T16:43:39.012"/>
    <p1510:client id="{14692BE5-C572-FA0F-E43D-E8B1FB5C521C}" v="53" dt="2022-04-13T17:42:56.797"/>
    <p1510:client id="{2DA883F7-5B92-D532-6F79-A7A2DF849D11}" v="43" dt="2022-04-15T13:51:35.981"/>
    <p1510:client id="{2E5AAAC6-A3ED-FDC9-5ABE-5F0CFF6B97B6}" v="1" dt="2022-04-18T20:47:07.737"/>
    <p1510:client id="{3164E871-6EAE-2AEA-C535-6987E11CC9DC}" v="47" dt="2022-04-14T19:40:41.033"/>
    <p1510:client id="{65F26034-C38C-ECDD-47B7-CEEFDA5E5517}" v="7" dt="2022-04-19T18:11:50.546"/>
    <p1510:client id="{69185610-1C27-B02C-124A-2A83620EB5A6}" v="111" dt="2022-04-19T19:55:53.525"/>
    <p1510:client id="{81AC9C13-DC5D-11E6-0F98-936E998294A6}" v="22" dt="2022-04-15T15:44:06.331"/>
    <p1510:client id="{AD913F59-1C06-4F8F-C461-3E0BD9136333}" v="60" dt="2022-04-13T20:04:58.284"/>
    <p1510:client id="{C07E9935-8E37-EE3C-A321-FADE62D3FA2F}" v="19" dt="2022-04-19T20:07:50.522"/>
    <p1510:client id="{C9A957F7-B95C-B19E-0550-18CD8E6BAA08}" v="2" dt="2022-04-19T20:09:43.161"/>
    <p1510:client id="{F0CBDEC8-1389-448B-5015-13CD9CB9BDE6}" v="13" dt="2022-04-15T13:47:32.325"/>
    <p1510:client id="{F3D5C29B-B9B3-C3CE-2451-66FBF50DE985}" v="5" dt="2022-04-13T20:11:47.696"/>
    <p1510:client id="{F45A5F3B-B0D3-B72D-18FB-B84700FA2341}" v="9" dt="2022-04-13T19:32:02.709"/>
    <p1510:client id="{FE2BD152-AE47-064D-D68D-29EF83ECAE34}" v="1" dt="2022-04-19T13:25:35.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truszewski, Mary M" userId="S::nw5848es@minnstate.edu::877bc2ff-7e8f-4a52-b58c-cc3017f82fd8" providerId="AD" clId="Web-{69185610-1C27-B02C-124A-2A83620EB5A6}"/>
    <pc:docChg chg="modSld">
      <pc:chgData name="Pietruszewski, Mary M" userId="S::nw5848es@minnstate.edu::877bc2ff-7e8f-4a52-b58c-cc3017f82fd8" providerId="AD" clId="Web-{69185610-1C27-B02C-124A-2A83620EB5A6}" dt="2022-04-19T19:55:53.525" v="108" actId="20577"/>
      <pc:docMkLst>
        <pc:docMk/>
      </pc:docMkLst>
      <pc:sldChg chg="addSp delSp modSp">
        <pc:chgData name="Pietruszewski, Mary M" userId="S::nw5848es@minnstate.edu::877bc2ff-7e8f-4a52-b58c-cc3017f82fd8" providerId="AD" clId="Web-{69185610-1C27-B02C-124A-2A83620EB5A6}" dt="2022-04-19T19:50:03.226" v="73" actId="1076"/>
        <pc:sldMkLst>
          <pc:docMk/>
          <pc:sldMk cId="3825222893" sldId="281"/>
        </pc:sldMkLst>
        <pc:spChg chg="mod">
          <ac:chgData name="Pietruszewski, Mary M" userId="S::nw5848es@minnstate.edu::877bc2ff-7e8f-4a52-b58c-cc3017f82fd8" providerId="AD" clId="Web-{69185610-1C27-B02C-124A-2A83620EB5A6}" dt="2022-04-19T19:49:54.523" v="72" actId="20577"/>
          <ac:spMkLst>
            <pc:docMk/>
            <pc:sldMk cId="3825222893" sldId="281"/>
            <ac:spMk id="4" creationId="{2689B1FC-1E3E-4588-BF2B-C0256D7AD78B}"/>
          </ac:spMkLst>
        </pc:spChg>
        <pc:picChg chg="add mod">
          <ac:chgData name="Pietruszewski, Mary M" userId="S::nw5848es@minnstate.edu::877bc2ff-7e8f-4a52-b58c-cc3017f82fd8" providerId="AD" clId="Web-{69185610-1C27-B02C-124A-2A83620EB5A6}" dt="2022-04-19T19:50:03.226" v="73" actId="1076"/>
          <ac:picMkLst>
            <pc:docMk/>
            <pc:sldMk cId="3825222893" sldId="281"/>
            <ac:picMk id="2" creationId="{F42F2ECA-A8ED-60C4-54BF-38EBC8C38C8C}"/>
          </ac:picMkLst>
        </pc:picChg>
        <pc:picChg chg="del">
          <ac:chgData name="Pietruszewski, Mary M" userId="S::nw5848es@minnstate.edu::877bc2ff-7e8f-4a52-b58c-cc3017f82fd8" providerId="AD" clId="Web-{69185610-1C27-B02C-124A-2A83620EB5A6}" dt="2022-04-19T19:49:26.820" v="67"/>
          <ac:picMkLst>
            <pc:docMk/>
            <pc:sldMk cId="3825222893" sldId="281"/>
            <ac:picMk id="42" creationId="{95A2AB26-432A-484B-BECA-3BA875C5F214}"/>
          </ac:picMkLst>
        </pc:picChg>
      </pc:sldChg>
      <pc:sldChg chg="modSp">
        <pc:chgData name="Pietruszewski, Mary M" userId="S::nw5848es@minnstate.edu::877bc2ff-7e8f-4a52-b58c-cc3017f82fd8" providerId="AD" clId="Web-{69185610-1C27-B02C-124A-2A83620EB5A6}" dt="2022-04-19T19:52:29.977" v="88" actId="14100"/>
        <pc:sldMkLst>
          <pc:docMk/>
          <pc:sldMk cId="3095972113" sldId="303"/>
        </pc:sldMkLst>
        <pc:spChg chg="mod">
          <ac:chgData name="Pietruszewski, Mary M" userId="S::nw5848es@minnstate.edu::877bc2ff-7e8f-4a52-b58c-cc3017f82fd8" providerId="AD" clId="Web-{69185610-1C27-B02C-124A-2A83620EB5A6}" dt="2022-04-19T19:52:29.977" v="88" actId="14100"/>
          <ac:spMkLst>
            <pc:docMk/>
            <pc:sldMk cId="3095972113" sldId="303"/>
            <ac:spMk id="3" creationId="{7543DDD2-3FD4-40B0-BC5C-AADCFF249557}"/>
          </ac:spMkLst>
        </pc:spChg>
      </pc:sldChg>
      <pc:sldChg chg="modSp">
        <pc:chgData name="Pietruszewski, Mary M" userId="S::nw5848es@minnstate.edu::877bc2ff-7e8f-4a52-b58c-cc3017f82fd8" providerId="AD" clId="Web-{69185610-1C27-B02C-124A-2A83620EB5A6}" dt="2022-04-19T19:55:53.525" v="108" actId="20577"/>
        <pc:sldMkLst>
          <pc:docMk/>
          <pc:sldMk cId="1146776206" sldId="304"/>
        </pc:sldMkLst>
        <pc:spChg chg="mod">
          <ac:chgData name="Pietruszewski, Mary M" userId="S::nw5848es@minnstate.edu::877bc2ff-7e8f-4a52-b58c-cc3017f82fd8" providerId="AD" clId="Web-{69185610-1C27-B02C-124A-2A83620EB5A6}" dt="2022-04-19T19:55:53.525" v="108" actId="20577"/>
          <ac:spMkLst>
            <pc:docMk/>
            <pc:sldMk cId="1146776206" sldId="304"/>
            <ac:spMk id="3" creationId="{7543DDD2-3FD4-40B0-BC5C-AADCFF249557}"/>
          </ac:spMkLst>
        </pc:spChg>
      </pc:sldChg>
      <pc:sldChg chg="modSp">
        <pc:chgData name="Pietruszewski, Mary M" userId="S::nw5848es@minnstate.edu::877bc2ff-7e8f-4a52-b58c-cc3017f82fd8" providerId="AD" clId="Web-{69185610-1C27-B02C-124A-2A83620EB5A6}" dt="2022-04-19T19:55:50.307" v="101" actId="20577"/>
        <pc:sldMkLst>
          <pc:docMk/>
          <pc:sldMk cId="1438574757" sldId="307"/>
        </pc:sldMkLst>
        <pc:spChg chg="mod">
          <ac:chgData name="Pietruszewski, Mary M" userId="S::nw5848es@minnstate.edu::877bc2ff-7e8f-4a52-b58c-cc3017f82fd8" providerId="AD" clId="Web-{69185610-1C27-B02C-124A-2A83620EB5A6}" dt="2022-04-19T19:55:50.307" v="101" actId="20577"/>
          <ac:spMkLst>
            <pc:docMk/>
            <pc:sldMk cId="1438574757" sldId="307"/>
            <ac:spMk id="3" creationId="{7543DDD2-3FD4-40B0-BC5C-AADCFF249557}"/>
          </ac:spMkLst>
        </pc:spChg>
      </pc:sldChg>
    </pc:docChg>
  </pc:docChgLst>
  <pc:docChgLst>
    <pc:chgData name="Pietruszewski, Mary M" userId="S::nw5848es@minnstate.edu::877bc2ff-7e8f-4a52-b58c-cc3017f82fd8" providerId="AD" clId="Web-{C9A957F7-B95C-B19E-0550-18CD8E6BAA08}"/>
    <pc:docChg chg="modSld">
      <pc:chgData name="Pietruszewski, Mary M" userId="S::nw5848es@minnstate.edu::877bc2ff-7e8f-4a52-b58c-cc3017f82fd8" providerId="AD" clId="Web-{C9A957F7-B95C-B19E-0550-18CD8E6BAA08}" dt="2022-04-19T20:09:43.161" v="1" actId="14100"/>
      <pc:docMkLst>
        <pc:docMk/>
      </pc:docMkLst>
      <pc:sldChg chg="modSp">
        <pc:chgData name="Pietruszewski, Mary M" userId="S::nw5848es@minnstate.edu::877bc2ff-7e8f-4a52-b58c-cc3017f82fd8" providerId="AD" clId="Web-{C9A957F7-B95C-B19E-0550-18CD8E6BAA08}" dt="2022-04-19T20:09:43.161" v="1" actId="14100"/>
        <pc:sldMkLst>
          <pc:docMk/>
          <pc:sldMk cId="1055472428" sldId="311"/>
        </pc:sldMkLst>
        <pc:picChg chg="mod">
          <ac:chgData name="Pietruszewski, Mary M" userId="S::nw5848es@minnstate.edu::877bc2ff-7e8f-4a52-b58c-cc3017f82fd8" providerId="AD" clId="Web-{C9A957F7-B95C-B19E-0550-18CD8E6BAA08}" dt="2022-04-19T20:09:37.239" v="0" actId="14100"/>
          <ac:picMkLst>
            <pc:docMk/>
            <pc:sldMk cId="1055472428" sldId="311"/>
            <ac:picMk id="4" creationId="{08693AAD-127E-6CB3-5049-79457FBFA427}"/>
          </ac:picMkLst>
        </pc:picChg>
        <pc:picChg chg="mod">
          <ac:chgData name="Pietruszewski, Mary M" userId="S::nw5848es@minnstate.edu::877bc2ff-7e8f-4a52-b58c-cc3017f82fd8" providerId="AD" clId="Web-{C9A957F7-B95C-B19E-0550-18CD8E6BAA08}" dt="2022-04-19T20:09:43.161" v="1" actId="14100"/>
          <ac:picMkLst>
            <pc:docMk/>
            <pc:sldMk cId="1055472428" sldId="311"/>
            <ac:picMk id="5" creationId="{7C6C43C9-18C6-960C-BA58-8AD3DA443456}"/>
          </ac:picMkLst>
        </pc:picChg>
      </pc:sldChg>
    </pc:docChg>
  </pc:docChgLst>
  <pc:docChgLst>
    <pc:chgData name="Pietruszewski, Mary M" userId="S::nw5848es@minnstate.edu::877bc2ff-7e8f-4a52-b58c-cc3017f82fd8" providerId="AD" clId="Web-{65F26034-C38C-ECDD-47B7-CEEFDA5E5517}"/>
    <pc:docChg chg="modSld sldOrd">
      <pc:chgData name="Pietruszewski, Mary M" userId="S::nw5848es@minnstate.edu::877bc2ff-7e8f-4a52-b58c-cc3017f82fd8" providerId="AD" clId="Web-{65F26034-C38C-ECDD-47B7-CEEFDA5E5517}" dt="2022-04-19T18:11:50.546" v="6" actId="20577"/>
      <pc:docMkLst>
        <pc:docMk/>
      </pc:docMkLst>
      <pc:sldChg chg="ord">
        <pc:chgData name="Pietruszewski, Mary M" userId="S::nw5848es@minnstate.edu::877bc2ff-7e8f-4a52-b58c-cc3017f82fd8" providerId="AD" clId="Web-{65F26034-C38C-ECDD-47B7-CEEFDA5E5517}" dt="2022-04-19T18:02:25.909" v="0"/>
        <pc:sldMkLst>
          <pc:docMk/>
          <pc:sldMk cId="3825222893" sldId="281"/>
        </pc:sldMkLst>
      </pc:sldChg>
      <pc:sldChg chg="modSp">
        <pc:chgData name="Pietruszewski, Mary M" userId="S::nw5848es@minnstate.edu::877bc2ff-7e8f-4a52-b58c-cc3017f82fd8" providerId="AD" clId="Web-{65F26034-C38C-ECDD-47B7-CEEFDA5E5517}" dt="2022-04-19T18:11:50.546" v="6" actId="20577"/>
        <pc:sldMkLst>
          <pc:docMk/>
          <pc:sldMk cId="4201497211" sldId="295"/>
        </pc:sldMkLst>
        <pc:spChg chg="mod">
          <ac:chgData name="Pietruszewski, Mary M" userId="S::nw5848es@minnstate.edu::877bc2ff-7e8f-4a52-b58c-cc3017f82fd8" providerId="AD" clId="Web-{65F26034-C38C-ECDD-47B7-CEEFDA5E5517}" dt="2022-04-19T18:11:50.546" v="6" actId="20577"/>
          <ac:spMkLst>
            <pc:docMk/>
            <pc:sldMk cId="4201497211" sldId="295"/>
            <ac:spMk id="2" creationId="{02FD6488-A765-A6DF-1591-0CFA4D552B74}"/>
          </ac:spMkLst>
        </pc:spChg>
      </pc:sldChg>
      <pc:sldChg chg="modSp">
        <pc:chgData name="Pietruszewski, Mary M" userId="S::nw5848es@minnstate.edu::877bc2ff-7e8f-4a52-b58c-cc3017f82fd8" providerId="AD" clId="Web-{65F26034-C38C-ECDD-47B7-CEEFDA5E5517}" dt="2022-04-19T18:06:52.095" v="3" actId="20577"/>
        <pc:sldMkLst>
          <pc:docMk/>
          <pc:sldMk cId="3930817272" sldId="297"/>
        </pc:sldMkLst>
        <pc:spChg chg="mod">
          <ac:chgData name="Pietruszewski, Mary M" userId="S::nw5848es@minnstate.edu::877bc2ff-7e8f-4a52-b58c-cc3017f82fd8" providerId="AD" clId="Web-{65F26034-C38C-ECDD-47B7-CEEFDA5E5517}" dt="2022-04-19T18:06:52.095" v="3" actId="20577"/>
          <ac:spMkLst>
            <pc:docMk/>
            <pc:sldMk cId="3930817272" sldId="297"/>
            <ac:spMk id="2" creationId="{7222BE28-79CA-BB25-84F5-6D9A97567245}"/>
          </ac:spMkLst>
        </pc:spChg>
      </pc:sldChg>
      <pc:sldChg chg="ord">
        <pc:chgData name="Pietruszewski, Mary M" userId="S::nw5848es@minnstate.edu::877bc2ff-7e8f-4a52-b58c-cc3017f82fd8" providerId="AD" clId="Web-{65F26034-C38C-ECDD-47B7-CEEFDA5E5517}" dt="2022-04-19T18:06:00.830" v="1"/>
        <pc:sldMkLst>
          <pc:docMk/>
          <pc:sldMk cId="1752230774" sldId="299"/>
        </pc:sldMkLst>
      </pc:sldChg>
    </pc:docChg>
  </pc:docChgLst>
  <pc:docChgLst>
    <pc:chgData name="Pietruszewski, Mary M" userId="S::nw5848es@minnstate.edu::877bc2ff-7e8f-4a52-b58c-cc3017f82fd8" providerId="AD" clId="Web-{C07E9935-8E37-EE3C-A321-FADE62D3FA2F}"/>
    <pc:docChg chg="addSld modSld">
      <pc:chgData name="Pietruszewski, Mary M" userId="S::nw5848es@minnstate.edu::877bc2ff-7e8f-4a52-b58c-cc3017f82fd8" providerId="AD" clId="Web-{C07E9935-8E37-EE3C-A321-FADE62D3FA2F}" dt="2022-04-19T20:07:50.522" v="16" actId="1076"/>
      <pc:docMkLst>
        <pc:docMk/>
      </pc:docMkLst>
      <pc:sldChg chg="addSp delSp modSp new mod modClrScheme chgLayout">
        <pc:chgData name="Pietruszewski, Mary M" userId="S::nw5848es@minnstate.edu::877bc2ff-7e8f-4a52-b58c-cc3017f82fd8" providerId="AD" clId="Web-{C07E9935-8E37-EE3C-A321-FADE62D3FA2F}" dt="2022-04-19T20:07:50.522" v="16" actId="1076"/>
        <pc:sldMkLst>
          <pc:docMk/>
          <pc:sldMk cId="1055472428" sldId="311"/>
        </pc:sldMkLst>
        <pc:spChg chg="del">
          <ac:chgData name="Pietruszewski, Mary M" userId="S::nw5848es@minnstate.edu::877bc2ff-7e8f-4a52-b58c-cc3017f82fd8" providerId="AD" clId="Web-{C07E9935-8E37-EE3C-A321-FADE62D3FA2F}" dt="2022-04-19T19:59:52.077" v="1"/>
          <ac:spMkLst>
            <pc:docMk/>
            <pc:sldMk cId="1055472428" sldId="311"/>
            <ac:spMk id="2" creationId="{92988225-0ED6-8FAD-A96F-29E0D699162B}"/>
          </ac:spMkLst>
        </pc:spChg>
        <pc:spChg chg="del">
          <ac:chgData name="Pietruszewski, Mary M" userId="S::nw5848es@minnstate.edu::877bc2ff-7e8f-4a52-b58c-cc3017f82fd8" providerId="AD" clId="Web-{C07E9935-8E37-EE3C-A321-FADE62D3FA2F}" dt="2022-04-19T19:59:52.077" v="1"/>
          <ac:spMkLst>
            <pc:docMk/>
            <pc:sldMk cId="1055472428" sldId="311"/>
            <ac:spMk id="3" creationId="{259BC151-DBF4-DEC9-4652-47339F83812C}"/>
          </ac:spMkLst>
        </pc:spChg>
        <pc:picChg chg="add mod">
          <ac:chgData name="Pietruszewski, Mary M" userId="S::nw5848es@minnstate.edu::877bc2ff-7e8f-4a52-b58c-cc3017f82fd8" providerId="AD" clId="Web-{C07E9935-8E37-EE3C-A321-FADE62D3FA2F}" dt="2022-04-19T20:07:42.866" v="15" actId="1076"/>
          <ac:picMkLst>
            <pc:docMk/>
            <pc:sldMk cId="1055472428" sldId="311"/>
            <ac:picMk id="4" creationId="{08693AAD-127E-6CB3-5049-79457FBFA427}"/>
          </ac:picMkLst>
        </pc:picChg>
        <pc:picChg chg="add mod">
          <ac:chgData name="Pietruszewski, Mary M" userId="S::nw5848es@minnstate.edu::877bc2ff-7e8f-4a52-b58c-cc3017f82fd8" providerId="AD" clId="Web-{C07E9935-8E37-EE3C-A321-FADE62D3FA2F}" dt="2022-04-19T20:07:50.522" v="16" actId="1076"/>
          <ac:picMkLst>
            <pc:docMk/>
            <pc:sldMk cId="1055472428" sldId="311"/>
            <ac:picMk id="5" creationId="{7C6C43C9-18C6-960C-BA58-8AD3DA4434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6B440-9387-42AB-BE3E-B322308B50DA}"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C8D45-C12B-4A0C-8A15-093BBBDA4059}" type="slidenum">
              <a:rPr lang="en-US" smtClean="0"/>
              <a:t>‹#›</a:t>
            </a:fld>
            <a:endParaRPr lang="en-US"/>
          </a:p>
        </p:txBody>
      </p:sp>
    </p:spTree>
    <p:extLst>
      <p:ext uri="{BB962C8B-B14F-4D97-AF65-F5344CB8AC3E}">
        <p14:creationId xmlns:p14="http://schemas.microsoft.com/office/powerpoint/2010/main" val="81493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March 19-May 24, 2022</a:t>
            </a:r>
          </a:p>
        </p:txBody>
      </p:sp>
      <p:sp>
        <p:nvSpPr>
          <p:cNvPr id="4" name="Slide Number Placeholder 3"/>
          <p:cNvSpPr>
            <a:spLocks noGrp="1"/>
          </p:cNvSpPr>
          <p:nvPr>
            <p:ph type="sldNum" sz="quarter" idx="5"/>
          </p:nvPr>
        </p:nvSpPr>
        <p:spPr/>
        <p:txBody>
          <a:bodyPr/>
          <a:lstStyle/>
          <a:p>
            <a:fld id="{2CDC8D45-C12B-4A0C-8A15-093BBBDA4059}" type="slidenum">
              <a:rPr lang="en-US" smtClean="0"/>
              <a:t>3</a:t>
            </a:fld>
            <a:endParaRPr lang="en-US"/>
          </a:p>
        </p:txBody>
      </p:sp>
    </p:spTree>
    <p:extLst>
      <p:ext uri="{BB962C8B-B14F-4D97-AF65-F5344CB8AC3E}">
        <p14:creationId xmlns:p14="http://schemas.microsoft.com/office/powerpoint/2010/main" val="409340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TEAS score is accepted; no credit awarded for TEAS below proficient &gt;58.7%</a:t>
            </a:r>
          </a:p>
          <a:p>
            <a:endParaRPr lang="en-US"/>
          </a:p>
        </p:txBody>
      </p:sp>
      <p:sp>
        <p:nvSpPr>
          <p:cNvPr id="4" name="Slide Number Placeholder 3"/>
          <p:cNvSpPr>
            <a:spLocks noGrp="1"/>
          </p:cNvSpPr>
          <p:nvPr>
            <p:ph type="sldNum" sz="quarter" idx="5"/>
          </p:nvPr>
        </p:nvSpPr>
        <p:spPr/>
        <p:txBody>
          <a:bodyPr/>
          <a:lstStyle/>
          <a:p>
            <a:fld id="{2CDC8D45-C12B-4A0C-8A15-093BBBDA4059}" type="slidenum">
              <a:rPr lang="en-US" smtClean="0"/>
              <a:t>4</a:t>
            </a:fld>
            <a:endParaRPr lang="en-US"/>
          </a:p>
        </p:txBody>
      </p:sp>
    </p:spTree>
    <p:extLst>
      <p:ext uri="{BB962C8B-B14F-4D97-AF65-F5344CB8AC3E}">
        <p14:creationId xmlns:p14="http://schemas.microsoft.com/office/powerpoint/2010/main" val="263104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C8D45-C12B-4A0C-8A15-093BBBDA4059}" type="slidenum">
              <a:rPr lang="en-US" smtClean="0"/>
              <a:t>13</a:t>
            </a:fld>
            <a:endParaRPr lang="en-US"/>
          </a:p>
        </p:txBody>
      </p:sp>
    </p:spTree>
    <p:extLst>
      <p:ext uri="{BB962C8B-B14F-4D97-AF65-F5344CB8AC3E}">
        <p14:creationId xmlns:p14="http://schemas.microsoft.com/office/powerpoint/2010/main" val="319642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03CFBC-64AB-4593-A4DE-0439E15AC466}" type="datetime1">
              <a:rPr lang="en-US" smtClean="0"/>
              <a:t>4/19/2022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926743D-38C1-47BA-9CAA-593E05C3DD7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373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13E2C-6779-4F19-B7FC-78538214DED1}"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6743D-38C1-47BA-9CAA-593E05C3DD7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847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F2B00F-3D5E-4635-930A-4E38798AC18A}"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6743D-38C1-47BA-9CAA-593E05C3DD7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875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297BD-D29B-4B52-9EEC-76A6092809A3}"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6743D-38C1-47BA-9CAA-593E05C3DD7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20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3E65B-AE2D-4078-888A-36B110DBAC97}"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6743D-38C1-47BA-9CAA-593E05C3DD7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349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167CE9-06E0-4800-91A2-D4C82E11C10A}"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6743D-38C1-47BA-9CAA-593E05C3DD7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530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B125D-9D79-4114-94E1-5DF4F2B4D453}" type="datetime1">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6743D-38C1-47BA-9CAA-593E05C3DD7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478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99C021-A9E8-4DE1-8C21-1A8DEC295DFE}" type="datetime1">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6743D-38C1-47BA-9CAA-593E05C3DD7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396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14EDE-9FD6-4B03-9F38-888D14324097}" type="datetime1">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6743D-38C1-47BA-9CAA-593E05C3DD7E}" type="slidenum">
              <a:rPr lang="en-US" smtClean="0"/>
              <a:t>‹#›</a:t>
            </a:fld>
            <a:endParaRPr lang="en-US"/>
          </a:p>
        </p:txBody>
      </p:sp>
    </p:spTree>
    <p:extLst>
      <p:ext uri="{BB962C8B-B14F-4D97-AF65-F5344CB8AC3E}">
        <p14:creationId xmlns:p14="http://schemas.microsoft.com/office/powerpoint/2010/main" val="15558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B3DC57-84C1-42D3-9DAA-61FD0757CC14}"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6743D-38C1-47BA-9CAA-593E05C3DD7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954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24A9148-31F4-4629-8CCF-E8D41FE978E8}" type="datetime1">
              <a:rPr lang="en-US" smtClean="0"/>
              <a:t>4/19/2022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926743D-38C1-47BA-9CAA-593E05C3DD7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883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05D9BE6-C899-4F1B-93D4-1A0335E660FE}" type="datetime1">
              <a:rPr lang="en-US" smtClean="0"/>
              <a:t>4/19/2022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926743D-38C1-47BA-9CAA-593E05C3DD7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91232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www.anokaramsey.edu/resources/tutoring-services"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mailto:mike.opoku@anokaramsey.edu" TargetMode="External"/><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hyperlink" Target="https://nam02.safelinks.protection.outlook.com/?url=https%3A%2F%2Foutlook.office365.com%2Fowa%2Fcalendar%2FJobReadinessCenterServices%40MinnState.edu%2Fbookings%2F&amp;data=04%7C01%7Cmary.pietruszewski%40anokaramsey.edu%7C629258e8df4e4bdff57208da165838e7%7C5011c7c60ab446ab9ef4fae74a921a7f%7C0%7C0%7C637846865430150479%7CUnknown%7CTWFpbGZsb3d8eyJWIjoiMC4wLjAwMDAiLCJQIjoiV2luMzIiLCJBTiI6Ik1haWwiLCJXVCI6Mn0%3D%7C3000&amp;sdata=k8CGAwGIoCV6tI6g%2BBz9LAL3VXxKGqfuqnqDHFJDQuQ%3D&amp;reserved=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nursingadmissions@anokaramsey.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anokaramsey.edu/academics/degrees-diplomas-certificates/associate-degrees/associate-of-science-degrees/nursin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B07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40E13E8-3175-4E9A-AE26-45C6208F346C}"/>
              </a:ext>
            </a:extLst>
          </p:cNvPr>
          <p:cNvPicPr>
            <a:picLocks noChangeAspect="1"/>
          </p:cNvPicPr>
          <p:nvPr/>
        </p:nvPicPr>
        <p:blipFill>
          <a:blip r:embed="rId2"/>
          <a:stretch>
            <a:fillRect/>
          </a:stretch>
        </p:blipFill>
        <p:spPr>
          <a:xfrm>
            <a:off x="1324573" y="643467"/>
            <a:ext cx="2450896" cy="2475653"/>
          </a:xfrm>
          <a:prstGeom prst="rect">
            <a:avLst/>
          </a:prstGeom>
        </p:spPr>
      </p:pic>
      <p:sp>
        <p:nvSpPr>
          <p:cNvPr id="20" name="Rectangle 19">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B07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1DD81D-0967-44FF-9891-5BBD8B7B971A}"/>
              </a:ext>
            </a:extLst>
          </p:cNvPr>
          <p:cNvPicPr>
            <a:picLocks noChangeAspect="1"/>
          </p:cNvPicPr>
          <p:nvPr/>
        </p:nvPicPr>
        <p:blipFill>
          <a:blip r:embed="rId3"/>
          <a:stretch>
            <a:fillRect/>
          </a:stretch>
        </p:blipFill>
        <p:spPr>
          <a:xfrm>
            <a:off x="761505" y="3748194"/>
            <a:ext cx="3577033" cy="2471631"/>
          </a:xfrm>
          <a:prstGeom prst="rect">
            <a:avLst/>
          </a:prstGeom>
        </p:spPr>
      </p:pic>
      <p:sp>
        <p:nvSpPr>
          <p:cNvPr id="22" name="Rectangle 21">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5A1D19D-580D-4FAD-80CC-D0AB8D8023A8}"/>
              </a:ext>
            </a:extLst>
          </p:cNvPr>
          <p:cNvPicPr>
            <a:picLocks noChangeAspect="1"/>
          </p:cNvPicPr>
          <p:nvPr/>
        </p:nvPicPr>
        <p:blipFill>
          <a:blip r:embed="rId4"/>
          <a:stretch>
            <a:fillRect/>
          </a:stretch>
        </p:blipFill>
        <p:spPr>
          <a:xfrm>
            <a:off x="5619984" y="650497"/>
            <a:ext cx="5459644" cy="5571066"/>
          </a:xfrm>
          <a:prstGeom prst="rect">
            <a:avLst/>
          </a:prstGeom>
        </p:spPr>
      </p:pic>
    </p:spTree>
    <p:extLst>
      <p:ext uri="{BB962C8B-B14F-4D97-AF65-F5344CB8AC3E}">
        <p14:creationId xmlns:p14="http://schemas.microsoft.com/office/powerpoint/2010/main" val="350041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3DDD2-3FD4-40B0-BC5C-AADCFF249557}"/>
              </a:ext>
            </a:extLst>
          </p:cNvPr>
          <p:cNvSpPr>
            <a:spLocks noGrp="1"/>
          </p:cNvSpPr>
          <p:nvPr>
            <p:ph sz="half" idx="4294967295"/>
          </p:nvPr>
        </p:nvSpPr>
        <p:spPr>
          <a:xfrm>
            <a:off x="157942" y="74815"/>
            <a:ext cx="11637818" cy="6278277"/>
          </a:xfrm>
        </p:spPr>
        <p:txBody>
          <a:bodyPr>
            <a:normAutofit lnSpcReduction="10000"/>
          </a:bodyPr>
          <a:lstStyle/>
          <a:p>
            <a:pPr marL="0" marR="0" indent="0" fontAlgn="base">
              <a:spcBef>
                <a:spcPts val="0"/>
              </a:spcBef>
              <a:spcAft>
                <a:spcPts val="0"/>
              </a:spcAft>
              <a:buNone/>
            </a:pPr>
            <a:r>
              <a:rPr lang="en-US" sz="1900" b="1" i="0">
                <a:solidFill>
                  <a:srgbClr val="0070C0"/>
                </a:solidFill>
                <a:effectLst/>
                <a:latin typeface="Calibri" panose="020F0502020204030204" pitchFamily="34" charset="0"/>
              </a:rPr>
              <a:t>Other Educational &amp; Training Experiences: </a:t>
            </a:r>
            <a:r>
              <a:rPr lang="en-US" sz="190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List up to five other educational or training experiences that were or are most impactful for you. Provide name of organization, title of experience, and timeframe of involvement. </a:t>
            </a:r>
          </a:p>
          <a:p>
            <a:pPr marL="0" marR="0" indent="0" fontAlgn="base">
              <a:spcBef>
                <a:spcPts val="0"/>
              </a:spcBef>
              <a:spcAft>
                <a:spcPts val="0"/>
              </a:spcAft>
              <a:buNone/>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r>
              <a:rPr lang="en-US" sz="2200">
                <a:effectLst/>
                <a:latin typeface="Calibri" panose="020F0502020204030204" pitchFamily="34" charset="0"/>
                <a:ea typeface="Times New Roman" panose="02020603050405020304" pitchFamily="18" charset="0"/>
                <a:cs typeface="Calibri" panose="020F0502020204030204" pitchFamily="34" charset="0"/>
              </a:rPr>
              <a:t>Do NOT repeat what you provided in the previous Experiences question.</a:t>
            </a:r>
          </a:p>
          <a:p>
            <a:pPr marL="0" marR="0" indent="0" fontAlgn="base">
              <a:spcBef>
                <a:spcPts val="0"/>
              </a:spcBef>
              <a:spcAft>
                <a:spcPts val="0"/>
              </a:spcAft>
              <a:buNone/>
            </a:pPr>
            <a:r>
              <a:rPr lang="en-US" sz="2200">
                <a:effectLst/>
                <a:latin typeface="Calibri" panose="020F0502020204030204" pitchFamily="34" charset="0"/>
                <a:ea typeface="Times New Roman" panose="02020603050405020304" pitchFamily="18" charset="0"/>
                <a:cs typeface="Calibri" panose="020F0502020204030204" pitchFamily="34" charset="0"/>
              </a:rPr>
              <a:t>Do your best to list 5 experiences that show you pursue growth. How did you or do you spend your time outside of work, school or volunteering?</a:t>
            </a:r>
          </a:p>
          <a:p>
            <a:pPr fontAlgn="base">
              <a:spcBef>
                <a:spcPts val="0"/>
              </a:spcBef>
            </a:pPr>
            <a:r>
              <a:rPr lang="en-U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specific trainings or workshops </a:t>
            </a:r>
            <a:r>
              <a:rPr lang="en-US" sz="22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related to previous or current job or volunteer experience; </a:t>
            </a:r>
            <a:r>
              <a:rPr lang="en-US" sz="2200">
                <a:solidFill>
                  <a:srgbClr val="000000"/>
                </a:solidFill>
                <a:latin typeface="Calibri" panose="020F0502020204030204" pitchFamily="34" charset="0"/>
                <a:ea typeface="Times New Roman" panose="02020603050405020304" pitchFamily="18" charset="0"/>
                <a:cs typeface="Calibri" panose="020F0502020204030204" pitchFamily="34" charset="0"/>
              </a:rPr>
              <a:t>w</a:t>
            </a:r>
            <a:r>
              <a:rPr lang="en-US" sz="2200">
                <a:effectLst/>
                <a:latin typeface="Calibri" panose="020F0502020204030204" pitchFamily="34" charset="0"/>
                <a:ea typeface="Times New Roman" panose="02020603050405020304" pitchFamily="18" charset="0"/>
                <a:cs typeface="Calibri" panose="020F0502020204030204" pitchFamily="34" charset="0"/>
              </a:rPr>
              <a:t>hat did you have to learn to prepare for your Work/Volunteer experiences?</a:t>
            </a:r>
          </a:p>
          <a:p>
            <a:pPr fontAlgn="base">
              <a:spcBef>
                <a:spcPts val="0"/>
              </a:spcBef>
            </a:pPr>
            <a:r>
              <a:rPr lang="en-U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diversity awareness/equity and inclusion, first aid/CPR/AED, crisis management, conflict resolution, self-care, infection control, safety and emergency, etc.</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p>
            <a:pPr fontAlgn="base">
              <a:spcBef>
                <a:spcPts val="0"/>
              </a:spcBef>
            </a:pPr>
            <a:r>
              <a:rPr lang="en-U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military service/ROTC trainings </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p>
            <a:pPr fontAlgn="base">
              <a:spcBef>
                <a:spcPts val="0"/>
              </a:spcBef>
            </a:pPr>
            <a:r>
              <a:rPr lang="en-U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self-development opportunities such as home community education workshops/courses, technology training (online modules, software used for school, etc.)</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p>
            <a:pPr fontAlgn="base">
              <a:spcBef>
                <a:spcPts val="0"/>
              </a:spcBef>
            </a:pPr>
            <a:r>
              <a:rPr lang="en-U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second language/ASL interpreter training  </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p>
            <a:pPr fontAlgn="base">
              <a:spcBef>
                <a:spcPts val="0"/>
              </a:spcBef>
            </a:pPr>
            <a:r>
              <a:rPr lang="en-U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did you lead or participate in any clubs or events while taking classes? </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p>
            <a:pPr fontAlgn="base">
              <a:spcBef>
                <a:spcPts val="0"/>
              </a:spcBef>
            </a:pPr>
            <a:r>
              <a:rPr lang="en-US"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you have specific training on home care/interventions as care giver (nebulizer, spirometer)</a:t>
            </a:r>
          </a:p>
          <a:p>
            <a:pPr marL="0" indent="0" fontAlgn="base">
              <a:spcBef>
                <a:spcPts val="0"/>
              </a:spcBef>
              <a:buNone/>
            </a:pPr>
            <a:endParaRPr lang="en-US" sz="22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43857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3DDD2-3FD4-40B0-BC5C-AADCFF249557}"/>
              </a:ext>
            </a:extLst>
          </p:cNvPr>
          <p:cNvSpPr>
            <a:spLocks noGrp="1"/>
          </p:cNvSpPr>
          <p:nvPr>
            <p:ph sz="half" idx="4294967295"/>
          </p:nvPr>
        </p:nvSpPr>
        <p:spPr>
          <a:xfrm>
            <a:off x="157942" y="74815"/>
            <a:ext cx="11637818" cy="6278277"/>
          </a:xfrm>
        </p:spPr>
        <p:txBody>
          <a:bodyPr vert="horz" lIns="91440" tIns="45720" rIns="91440" bIns="45720" rtlCol="0" anchor="t">
            <a:normAutofit/>
          </a:bodyPr>
          <a:lstStyle/>
          <a:p>
            <a:pPr marL="0" indent="0" algn="l">
              <a:buNone/>
            </a:pPr>
            <a:r>
              <a:rPr lang="en-US" sz="1800" b="1" i="0">
                <a:solidFill>
                  <a:srgbClr val="0070C0"/>
                </a:solidFill>
                <a:effectLst/>
                <a:latin typeface="inherit"/>
              </a:rPr>
              <a:t>Teamwork/Collaboration &amp; Accountability:</a:t>
            </a:r>
            <a:r>
              <a:rPr lang="en-US" sz="1800" b="1" i="0">
                <a:solidFill>
                  <a:srgbClr val="0070C0"/>
                </a:solidFill>
                <a:effectLst/>
                <a:latin typeface="Calibri" panose="020F0502020204030204" pitchFamily="34" charset="0"/>
              </a:rPr>
              <a:t> </a:t>
            </a:r>
            <a:r>
              <a:rPr lang="en-US" sz="1800" b="0" i="0" u="sng">
                <a:solidFill>
                  <a:srgbClr val="0070C0"/>
                </a:solidFill>
                <a:effectLst/>
                <a:latin typeface="inherit"/>
              </a:rPr>
              <a:t>250 words or less and may be typed or cut and paste. Do not include your name in the essay</a:t>
            </a:r>
            <a:r>
              <a:rPr lang="en-US" sz="1800" b="0" i="0">
                <a:solidFill>
                  <a:srgbClr val="0070C0"/>
                </a:solidFill>
                <a:effectLst/>
                <a:latin typeface="inherit"/>
              </a:rPr>
              <a:t>. “</a:t>
            </a:r>
            <a:r>
              <a:rPr lang="en-US" sz="1800" b="0" i="1">
                <a:solidFill>
                  <a:srgbClr val="0070C0"/>
                </a:solidFill>
                <a:effectLst/>
                <a:latin typeface="inherit"/>
              </a:rPr>
              <a:t>Describe a situation in your life that demonstrates your experience with Teamwork/Collaboration &amp; Accountability. What was your role and what was the outcome of this experience</a:t>
            </a:r>
            <a:r>
              <a:rPr lang="en-US" sz="1800" b="0" i="0">
                <a:solidFill>
                  <a:srgbClr val="0070C0"/>
                </a:solidFill>
                <a:effectLst/>
                <a:latin typeface="inherit"/>
              </a:rPr>
              <a:t>?” </a:t>
            </a:r>
            <a:endParaRPr lang="en-US" sz="1600" b="0" i="0">
              <a:solidFill>
                <a:srgbClr val="000000"/>
              </a:solidFill>
              <a:effectLst/>
              <a:latin typeface="Segoe UI" panose="020B0502040204020203" pitchFamily="34" charset="0"/>
            </a:endParaRPr>
          </a:p>
          <a:p>
            <a:pPr marL="0" indent="0" algn="l">
              <a:buNone/>
            </a:pPr>
            <a:r>
              <a:rPr lang="en-US" sz="1800" b="0" i="0">
                <a:solidFill>
                  <a:srgbClr val="000000"/>
                </a:solidFill>
                <a:effectLst/>
                <a:latin typeface="inherit"/>
              </a:rPr>
              <a:t>Do not provide a</a:t>
            </a:r>
            <a:r>
              <a:rPr lang="en-US" sz="1800" b="0" i="0">
                <a:solidFill>
                  <a:srgbClr val="000000"/>
                </a:solidFill>
                <a:effectLst/>
                <a:latin typeface="Calibri" panose="020F0502020204030204" pitchFamily="34" charset="0"/>
              </a:rPr>
              <a:t> </a:t>
            </a:r>
            <a:r>
              <a:rPr lang="en-US" sz="1800" b="0" i="1">
                <a:solidFill>
                  <a:srgbClr val="000000"/>
                </a:solidFill>
                <a:effectLst/>
                <a:latin typeface="inherit"/>
              </a:rPr>
              <a:t>description</a:t>
            </a:r>
            <a:r>
              <a:rPr lang="en-US" sz="1800" b="0" i="0">
                <a:solidFill>
                  <a:srgbClr val="000000"/>
                </a:solidFill>
                <a:effectLst/>
                <a:latin typeface="Calibri" panose="020F0502020204030204" pitchFamily="34" charset="0"/>
              </a:rPr>
              <a:t> </a:t>
            </a:r>
            <a:r>
              <a:rPr lang="en-US" sz="1800" b="0" i="0">
                <a:solidFill>
                  <a:srgbClr val="000000"/>
                </a:solidFill>
                <a:effectLst/>
                <a:latin typeface="inherit"/>
              </a:rPr>
              <a:t>of teamwork.</a:t>
            </a:r>
          </a:p>
          <a:p>
            <a:pPr marL="0" indent="0" algn="l">
              <a:buNone/>
            </a:pPr>
            <a:r>
              <a:rPr lang="en-US" sz="1800">
                <a:solidFill>
                  <a:srgbClr val="000000"/>
                </a:solidFill>
                <a:latin typeface="inherit"/>
              </a:rPr>
              <a:t>Do not </a:t>
            </a:r>
            <a:r>
              <a:rPr lang="en-US" sz="1800" b="0" i="0">
                <a:solidFill>
                  <a:srgbClr val="000000"/>
                </a:solidFill>
                <a:effectLst/>
                <a:latin typeface="inherit"/>
              </a:rPr>
              <a:t>describe your leadership skills or give example of your leadership skills.</a:t>
            </a:r>
            <a:endParaRPr lang="en-US" sz="1600" b="0" i="0">
              <a:solidFill>
                <a:srgbClr val="000000"/>
              </a:solidFill>
              <a:effectLst/>
              <a:latin typeface="Segoe UI" panose="020B0502040204020203" pitchFamily="34" charset="0"/>
            </a:endParaRPr>
          </a:p>
          <a:p>
            <a:pPr marL="0" indent="0">
              <a:buNone/>
            </a:pPr>
            <a:r>
              <a:rPr lang="en-US" sz="1800" b="0" i="0">
                <a:solidFill>
                  <a:srgbClr val="000000"/>
                </a:solidFill>
                <a:effectLst/>
                <a:latin typeface="inherit"/>
              </a:rPr>
              <a:t>Describe a</a:t>
            </a:r>
            <a:r>
              <a:rPr lang="en-US" sz="1800" b="0" i="0">
                <a:solidFill>
                  <a:srgbClr val="000000"/>
                </a:solidFill>
                <a:effectLst/>
                <a:latin typeface="Calibri"/>
                <a:cs typeface="Calibri"/>
              </a:rPr>
              <a:t> </a:t>
            </a:r>
            <a:r>
              <a:rPr lang="en-US" sz="1800" b="1" i="0">
                <a:solidFill>
                  <a:srgbClr val="0070C0"/>
                </a:solidFill>
                <a:effectLst/>
                <a:latin typeface="inherit"/>
              </a:rPr>
              <a:t>specific situation</a:t>
            </a:r>
            <a:r>
              <a:rPr lang="en-US" sz="1800" b="1" i="0">
                <a:solidFill>
                  <a:srgbClr val="0070C0"/>
                </a:solidFill>
                <a:effectLst/>
                <a:latin typeface="Calibri"/>
                <a:cs typeface="Calibri"/>
              </a:rPr>
              <a:t> </a:t>
            </a:r>
            <a:r>
              <a:rPr lang="en-US" sz="1800" b="0" i="0">
                <a:solidFill>
                  <a:srgbClr val="000000"/>
                </a:solidFill>
                <a:effectLst/>
                <a:latin typeface="inherit"/>
              </a:rPr>
              <a:t>you have encountered in a </a:t>
            </a:r>
            <a:r>
              <a:rPr lang="en-US" sz="1800" b="1" i="0">
                <a:solidFill>
                  <a:srgbClr val="0070C0"/>
                </a:solidFill>
                <a:effectLst/>
                <a:latin typeface="inherit"/>
              </a:rPr>
              <a:t>team</a:t>
            </a:r>
            <a:r>
              <a:rPr lang="en-US" sz="1800" b="0" i="0">
                <a:solidFill>
                  <a:srgbClr val="0070C0"/>
                </a:solidFill>
                <a:effectLst/>
                <a:latin typeface="inherit"/>
              </a:rPr>
              <a:t> </a:t>
            </a:r>
            <a:r>
              <a:rPr lang="en-US" sz="1800" b="1" i="0">
                <a:solidFill>
                  <a:srgbClr val="0070C0"/>
                </a:solidFill>
                <a:effectLst/>
                <a:latin typeface="inherit"/>
              </a:rPr>
              <a:t>situation; </a:t>
            </a:r>
            <a:r>
              <a:rPr lang="en-US" sz="1800" i="0">
                <a:effectLst/>
                <a:latin typeface="inherit"/>
              </a:rPr>
              <a:t>include </a:t>
            </a:r>
            <a:r>
              <a:rPr lang="en-US" sz="1800" b="1" i="0">
                <a:solidFill>
                  <a:srgbClr val="0070C0"/>
                </a:solidFill>
                <a:effectLst/>
                <a:latin typeface="inherit"/>
              </a:rPr>
              <a:t>your role or task</a:t>
            </a:r>
            <a:r>
              <a:rPr lang="en-US" sz="1800" b="1" i="0">
                <a:solidFill>
                  <a:srgbClr val="000000"/>
                </a:solidFill>
                <a:effectLst/>
                <a:latin typeface="inherit"/>
              </a:rPr>
              <a:t> </a:t>
            </a:r>
            <a:r>
              <a:rPr lang="en-US" sz="1800" i="0">
                <a:solidFill>
                  <a:srgbClr val="000000"/>
                </a:solidFill>
                <a:effectLst/>
                <a:latin typeface="inherit"/>
              </a:rPr>
              <a:t>(how you contributed) </a:t>
            </a:r>
            <a:r>
              <a:rPr lang="en-US" sz="1800" b="0" i="0">
                <a:solidFill>
                  <a:srgbClr val="000000"/>
                </a:solidFill>
                <a:effectLst/>
                <a:latin typeface="inherit"/>
              </a:rPr>
              <a:t>and the </a:t>
            </a:r>
            <a:r>
              <a:rPr lang="en-US" sz="1800" b="1" i="0">
                <a:solidFill>
                  <a:srgbClr val="0070C0"/>
                </a:solidFill>
                <a:effectLst/>
                <a:latin typeface="inherit"/>
              </a:rPr>
              <a:t>outcome or result</a:t>
            </a:r>
            <a:r>
              <a:rPr lang="en-US" sz="1800" b="0" i="0">
                <a:solidFill>
                  <a:srgbClr val="0070C0"/>
                </a:solidFill>
                <a:effectLst/>
                <a:latin typeface="inherit"/>
              </a:rPr>
              <a:t>. </a:t>
            </a:r>
            <a:r>
              <a:rPr lang="en-US" sz="1800">
                <a:latin typeface="inherit"/>
              </a:rPr>
              <a:t>Consider using the </a:t>
            </a:r>
            <a:r>
              <a:rPr lang="en-US" sz="1800" b="0" i="0">
                <a:effectLst/>
                <a:latin typeface="inherit"/>
              </a:rPr>
              <a:t>S.T.A.R.</a:t>
            </a:r>
            <a:r>
              <a:rPr lang="en-US" sz="1800">
                <a:latin typeface="inherit"/>
              </a:rPr>
              <a:t> format.</a:t>
            </a:r>
            <a:r>
              <a:rPr lang="en-US" sz="1800" b="0" i="0">
                <a:effectLst/>
                <a:latin typeface="inherit"/>
              </a:rPr>
              <a:t> Example:</a:t>
            </a:r>
          </a:p>
          <a:p>
            <a:pPr marL="0" indent="0" algn="l">
              <a:buNone/>
            </a:pPr>
            <a:r>
              <a:rPr lang="en-US" sz="2400" b="1" u="sng">
                <a:solidFill>
                  <a:srgbClr val="0070C0"/>
                </a:solidFill>
                <a:latin typeface="inherit"/>
              </a:rPr>
              <a:t>S</a:t>
            </a:r>
            <a:r>
              <a:rPr lang="en-US" sz="1800">
                <a:solidFill>
                  <a:srgbClr val="000000"/>
                </a:solidFill>
                <a:latin typeface="inherit"/>
              </a:rPr>
              <a:t>ituation – electricity went out in the nursing home during a bingo game with 12 clients; 8 were in wheelchairs</a:t>
            </a:r>
            <a:endParaRPr lang="en-US" sz="2400" b="1" i="0">
              <a:solidFill>
                <a:srgbClr val="0070C0"/>
              </a:solidFill>
              <a:effectLst/>
              <a:latin typeface="inherit"/>
            </a:endParaRPr>
          </a:p>
          <a:p>
            <a:pPr marL="0" indent="0">
              <a:buNone/>
            </a:pPr>
            <a:r>
              <a:rPr lang="en-US" sz="2400" b="1" i="0" u="sng">
                <a:solidFill>
                  <a:srgbClr val="0070C0"/>
                </a:solidFill>
                <a:effectLst/>
                <a:latin typeface="inherit"/>
              </a:rPr>
              <a:t>T</a:t>
            </a:r>
            <a:r>
              <a:rPr lang="en-US" sz="1800" b="0" i="0">
                <a:solidFill>
                  <a:srgbClr val="000000"/>
                </a:solidFill>
                <a:effectLst/>
                <a:latin typeface="inherit"/>
              </a:rPr>
              <a:t>ask – we needed clients to</a:t>
            </a:r>
            <a:r>
              <a:rPr lang="en-US" sz="1800">
                <a:solidFill>
                  <a:srgbClr val="000000"/>
                </a:solidFill>
                <a:latin typeface="inherit"/>
              </a:rPr>
              <a:t> remain calm</a:t>
            </a:r>
            <a:r>
              <a:rPr lang="en-US" sz="1800" b="0" i="0">
                <a:solidFill>
                  <a:srgbClr val="000000"/>
                </a:solidFill>
                <a:effectLst/>
                <a:latin typeface="inherit"/>
              </a:rPr>
              <a:t> </a:t>
            </a:r>
            <a:r>
              <a:rPr lang="en-US" sz="1800">
                <a:solidFill>
                  <a:srgbClr val="000000"/>
                </a:solidFill>
                <a:latin typeface="inherit"/>
              </a:rPr>
              <a:t>and </a:t>
            </a:r>
            <a:r>
              <a:rPr lang="en-US" sz="1800" b="0" i="0">
                <a:solidFill>
                  <a:srgbClr val="000000"/>
                </a:solidFill>
                <a:effectLst/>
                <a:latin typeface="inherit"/>
              </a:rPr>
              <a:t>stay in the room for their safety as hallways were too dark</a:t>
            </a:r>
          </a:p>
          <a:p>
            <a:pPr marL="0" indent="0">
              <a:buNone/>
            </a:pPr>
            <a:r>
              <a:rPr lang="en-US" sz="2400" b="1" u="sng">
                <a:solidFill>
                  <a:srgbClr val="0070C0"/>
                </a:solidFill>
                <a:latin typeface="inherit"/>
              </a:rPr>
              <a:t>A</a:t>
            </a:r>
            <a:r>
              <a:rPr lang="en-US" sz="1800">
                <a:solidFill>
                  <a:srgbClr val="000000"/>
                </a:solidFill>
                <a:latin typeface="inherit"/>
              </a:rPr>
              <a:t>ction – one staff called Excel Energy to report the outage; my role was to distribute a flashlight to each table, 		answer questions and address any personal needs; another staff monitored the exit (some agitated 		clients wanted to leave) and we took turns announcing updates periodically</a:t>
            </a:r>
          </a:p>
          <a:p>
            <a:pPr marL="0" indent="0">
              <a:buNone/>
            </a:pPr>
            <a:r>
              <a:rPr lang="en-US" sz="2400" b="1" i="0" u="sng">
                <a:solidFill>
                  <a:srgbClr val="0070C0"/>
                </a:solidFill>
                <a:effectLst/>
                <a:latin typeface="inherit"/>
              </a:rPr>
              <a:t>R</a:t>
            </a:r>
            <a:r>
              <a:rPr lang="en-US" sz="1800" b="0" i="0">
                <a:solidFill>
                  <a:srgbClr val="000000"/>
                </a:solidFill>
                <a:effectLst/>
                <a:latin typeface="inherit"/>
              </a:rPr>
              <a:t>esult – power was back on in 20-minutes and everyone stayed safe and even entertained when one client 			played the piano for a bit</a:t>
            </a:r>
            <a:r>
              <a:rPr lang="en-US" sz="1800">
                <a:solidFill>
                  <a:srgbClr val="000000"/>
                </a:solidFill>
                <a:latin typeface="inherit"/>
              </a:rPr>
              <a:t>! </a:t>
            </a:r>
            <a:endParaRPr lang="en-US" sz="16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93501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3DDD2-3FD4-40B0-BC5C-AADCFF249557}"/>
              </a:ext>
            </a:extLst>
          </p:cNvPr>
          <p:cNvSpPr>
            <a:spLocks noGrp="1"/>
          </p:cNvSpPr>
          <p:nvPr>
            <p:ph sz="half" idx="4294967295"/>
          </p:nvPr>
        </p:nvSpPr>
        <p:spPr>
          <a:xfrm>
            <a:off x="157942" y="74815"/>
            <a:ext cx="11637818" cy="6278277"/>
          </a:xfrm>
        </p:spPr>
        <p:txBody>
          <a:bodyPr>
            <a:normAutofit/>
          </a:bodyPr>
          <a:lstStyle/>
          <a:p>
            <a:pPr marL="0" marR="0" indent="0" fontAlgn="base">
              <a:spcBef>
                <a:spcPts val="0"/>
              </a:spcBef>
              <a:spcAft>
                <a:spcPts val="0"/>
              </a:spcAft>
              <a:buNone/>
            </a:pPr>
            <a:endParaRPr lang="en-US" sz="2000" b="1">
              <a:solidFill>
                <a:srgbClr val="0070C0"/>
              </a:solidFill>
              <a:effectLst/>
              <a:latin typeface="Calibri"/>
              <a:ea typeface="Times New Roman" panose="02020603050405020304" pitchFamily="18" charset="0"/>
              <a:cs typeface="Calibri"/>
            </a:endParaRPr>
          </a:p>
          <a:p>
            <a:pPr marL="0" marR="0" indent="0" fontAlgn="base">
              <a:spcBef>
                <a:spcPts val="0"/>
              </a:spcBef>
              <a:spcAft>
                <a:spcPts val="0"/>
              </a:spcAft>
              <a:buNone/>
            </a:pPr>
            <a:r>
              <a:rPr lang="en-US" sz="2000" b="1">
                <a:solidFill>
                  <a:srgbClr val="0070C0"/>
                </a:solidFill>
                <a:effectLst/>
                <a:latin typeface="Calibri"/>
                <a:ea typeface="Times New Roman" panose="02020603050405020304" pitchFamily="18" charset="0"/>
                <a:cs typeface="Calibri"/>
              </a:rPr>
              <a:t>Beliefs and Values: </a:t>
            </a:r>
            <a:r>
              <a:rPr lang="en-US" sz="1800" u="sng">
                <a:solidFill>
                  <a:srgbClr val="0070C0"/>
                </a:solidFill>
                <a:effectLst/>
                <a:latin typeface="Calibri"/>
                <a:ea typeface="Times New Roman" panose="02020603050405020304" pitchFamily="18" charset="0"/>
                <a:cs typeface="Calibri"/>
              </a:rPr>
              <a:t>50 words or less and may be typed or cut and paste</a:t>
            </a:r>
            <a:r>
              <a:rPr lang="en-US" sz="1800">
                <a:solidFill>
                  <a:srgbClr val="0070C0"/>
                </a:solidFill>
                <a:effectLst/>
                <a:latin typeface="Calibri"/>
                <a:ea typeface="Times New Roman" panose="02020603050405020304" pitchFamily="18" charset="0"/>
                <a:cs typeface="Calibri"/>
              </a:rPr>
              <a:t>. </a:t>
            </a:r>
            <a:r>
              <a:rPr lang="en-US" sz="1800" u="sng">
                <a:solidFill>
                  <a:srgbClr val="0070C0"/>
                </a:solidFill>
                <a:effectLst/>
                <a:latin typeface="Calibri"/>
                <a:ea typeface="Times New Roman" panose="02020603050405020304" pitchFamily="18" charset="0"/>
                <a:cs typeface="Calibri"/>
              </a:rPr>
              <a:t>Do not include your name in the essay</a:t>
            </a:r>
            <a:r>
              <a:rPr lang="en-US" sz="1800">
                <a:solidFill>
                  <a:srgbClr val="0070C0"/>
                </a:solidFill>
                <a:effectLst/>
                <a:latin typeface="Calibri"/>
                <a:ea typeface="Times New Roman" panose="02020603050405020304" pitchFamily="18" charset="0"/>
                <a:cs typeface="Calibri"/>
              </a:rPr>
              <a:t>. “</a:t>
            </a:r>
            <a:r>
              <a:rPr lang="en-US" sz="1800" i="1">
                <a:solidFill>
                  <a:srgbClr val="0070C0"/>
                </a:solidFill>
                <a:effectLst/>
                <a:latin typeface="Calibri"/>
                <a:ea typeface="Times New Roman" panose="02020603050405020304" pitchFamily="18" charset="0"/>
                <a:cs typeface="Calibri"/>
              </a:rPr>
              <a:t>Briefly describe a person or one experience that has prepared you to care for diverse populations. Specifically, with respect for the dignity, worth and human rights of all individuals</a:t>
            </a:r>
          </a:p>
          <a:p>
            <a:pPr marL="0" marR="0" indent="0" fontAlgn="base">
              <a:spcBef>
                <a:spcPts val="0"/>
              </a:spcBef>
              <a:spcAft>
                <a:spcPts val="0"/>
              </a:spcAft>
              <a:buNone/>
            </a:pPr>
            <a:endParaRPr lang="en-US" sz="1800" i="1">
              <a:solidFill>
                <a:srgbClr val="0070C0"/>
              </a:solidFill>
              <a:effectLst/>
              <a:latin typeface="Calibri"/>
              <a:ea typeface="Times New Roman" panose="02020603050405020304" pitchFamily="18" charset="0"/>
              <a:cs typeface="Calibri"/>
            </a:endParaRPr>
          </a:p>
          <a:p>
            <a:pPr marL="0" marR="0" indent="0" fontAlgn="base">
              <a:spcBef>
                <a:spcPts val="0"/>
              </a:spcBef>
              <a:spcAft>
                <a:spcPts val="0"/>
              </a:spcAft>
              <a:buNone/>
            </a:pPr>
            <a:r>
              <a:rPr lang="en-US" sz="1800" b="0" i="0">
                <a:solidFill>
                  <a:srgbClr val="000000"/>
                </a:solidFill>
                <a:effectLst/>
                <a:latin typeface="Segoe UI" panose="020B0502040204020203" pitchFamily="34" charset="0"/>
              </a:rPr>
              <a:t>Do not simply state “I work with a diverse group.”</a:t>
            </a:r>
          </a:p>
          <a:p>
            <a:pPr marL="0" marR="0" indent="0" fontAlgn="base">
              <a:spcBef>
                <a:spcPts val="0"/>
              </a:spcBef>
              <a:spcAft>
                <a:spcPts val="0"/>
              </a:spcAft>
              <a:buNone/>
            </a:pPr>
            <a:endParaRPr lang="en-US" sz="1800">
              <a:solidFill>
                <a:srgbClr val="000000"/>
              </a:solidFill>
              <a:latin typeface="Segoe UI" panose="020B0502040204020203" pitchFamily="34" charset="0"/>
            </a:endParaRPr>
          </a:p>
          <a:p>
            <a:pPr marL="0" marR="0" indent="0" fontAlgn="base">
              <a:spcBef>
                <a:spcPts val="0"/>
              </a:spcBef>
              <a:spcAft>
                <a:spcPts val="0"/>
              </a:spcAft>
              <a:buNone/>
            </a:pPr>
            <a:r>
              <a:rPr lang="en-US" sz="1800" b="0" i="0">
                <a:solidFill>
                  <a:srgbClr val="000000"/>
                </a:solidFill>
                <a:effectLst/>
                <a:latin typeface="Segoe UI" panose="020B0502040204020203" pitchFamily="34" charset="0"/>
              </a:rPr>
              <a:t>If a person, a job task, or a volunteer experience prepared you to care for diverse populations, describe</a:t>
            </a:r>
            <a:r>
              <a:rPr lang="en-US" sz="1800" b="0" i="0">
                <a:solidFill>
                  <a:srgbClr val="000000"/>
                </a:solidFill>
                <a:effectLst/>
                <a:latin typeface="Calibri" panose="020F0502020204030204" pitchFamily="34" charset="0"/>
              </a:rPr>
              <a:t> </a:t>
            </a:r>
            <a:r>
              <a:rPr lang="en-US" sz="1800" b="0" i="0" u="sng">
                <a:solidFill>
                  <a:srgbClr val="000000"/>
                </a:solidFill>
                <a:effectLst/>
                <a:latin typeface="Segoe UI" panose="020B0502040204020203" pitchFamily="34" charset="0"/>
              </a:rPr>
              <a:t>what</a:t>
            </a:r>
            <a:r>
              <a:rPr lang="en-US" sz="1800" b="0" i="0">
                <a:solidFill>
                  <a:srgbClr val="000000"/>
                </a:solidFill>
                <a:effectLst/>
                <a:latin typeface="Segoe UI" panose="020B0502040204020203" pitchFamily="34" charset="0"/>
              </a:rPr>
              <a:t> it was in that person or experience that prepared you. It might relate to a language barrier, disability, socioeconomics, patient with no family or support, different religious beliefs, etc.  </a:t>
            </a:r>
            <a:endParaRPr lang="en-US" sz="1800">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90918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8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9" name="Straight Connector 8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Graphic 7" descr="Doctor">
            <a:extLst>
              <a:ext uri="{FF2B5EF4-FFF2-40B4-BE49-F238E27FC236}">
                <a16:creationId xmlns:a16="http://schemas.microsoft.com/office/drawing/2014/main" id="{3070BEF5-654F-87D7-78A5-A7E1946CCB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0462" y="2277991"/>
            <a:ext cx="2926098" cy="2926098"/>
          </a:xfrm>
          <a:prstGeom prst="rect">
            <a:avLst/>
          </a:prstGeom>
        </p:spPr>
      </p:pic>
      <p:sp>
        <p:nvSpPr>
          <p:cNvPr id="77" name="TextBox 3">
            <a:extLst>
              <a:ext uri="{FF2B5EF4-FFF2-40B4-BE49-F238E27FC236}">
                <a16:creationId xmlns:a16="http://schemas.microsoft.com/office/drawing/2014/main" id="{AC0CE8B4-FA65-49B9-AEA6-DD038656B418}"/>
              </a:ext>
            </a:extLst>
          </p:cNvPr>
          <p:cNvSpPr txBox="1"/>
          <p:nvPr/>
        </p:nvSpPr>
        <p:spPr>
          <a:xfrm>
            <a:off x="4859070" y="472613"/>
            <a:ext cx="6195784" cy="4993735"/>
          </a:xfrm>
          <a:prstGeom prst="rect">
            <a:avLst/>
          </a:prstGeom>
        </p:spPr>
        <p:txBody>
          <a:bodyPr vert="horz" lIns="91440" tIns="45720" rIns="91440" bIns="45720" rtlCol="0" anchor="t">
            <a:normAutofit/>
          </a:bodyPr>
          <a:lstStyle/>
          <a:p>
            <a:pPr marR="0" algn="ctr" defTabSz="914400">
              <a:lnSpc>
                <a:spcPct val="120000"/>
              </a:lnSpc>
              <a:spcBef>
                <a:spcPts val="0"/>
              </a:spcBef>
              <a:spcAft>
                <a:spcPts val="800"/>
              </a:spcAft>
              <a:buClr>
                <a:schemeClr val="accent1"/>
              </a:buClr>
              <a:buSzPct val="100000"/>
            </a:pPr>
            <a:r>
              <a:rPr lang="en-US" sz="2400" b="1"/>
              <a:t>How should I respond to the questions on the nursing application? </a:t>
            </a:r>
          </a:p>
          <a:p>
            <a:pPr marR="0" algn="ctr" defTabSz="914400">
              <a:lnSpc>
                <a:spcPct val="120000"/>
              </a:lnSpc>
              <a:spcBef>
                <a:spcPts val="0"/>
              </a:spcBef>
              <a:spcAft>
                <a:spcPts val="800"/>
              </a:spcAft>
              <a:buClr>
                <a:schemeClr val="accent1"/>
              </a:buClr>
              <a:buSzPct val="100000"/>
            </a:pPr>
            <a:endParaRPr lang="en-US" sz="2400"/>
          </a:p>
          <a:p>
            <a:pPr marL="342900" marR="0" lvl="0" indent="-228600" algn="ctr" defTabSz="914400">
              <a:lnSpc>
                <a:spcPct val="120000"/>
              </a:lnSpc>
              <a:spcBef>
                <a:spcPts val="0"/>
              </a:spcBef>
              <a:spcAft>
                <a:spcPts val="0"/>
              </a:spcAft>
              <a:buClr>
                <a:schemeClr val="accent1"/>
              </a:buClr>
              <a:buSzPct val="100000"/>
              <a:buFont typeface="Arial" panose="020B0604020202020204" pitchFamily="34" charset="0"/>
              <a:buChar char="•"/>
            </a:pPr>
            <a:r>
              <a:rPr lang="en-US" sz="3200" b="1">
                <a:solidFill>
                  <a:schemeClr val="accent4">
                    <a:lumMod val="75000"/>
                  </a:schemeClr>
                </a:solidFill>
              </a:rPr>
              <a:t>Truthfully</a:t>
            </a:r>
            <a:endParaRPr lang="en-US" sz="3200">
              <a:solidFill>
                <a:schemeClr val="accent4">
                  <a:lumMod val="75000"/>
                </a:schemeClr>
              </a:solidFill>
            </a:endParaRPr>
          </a:p>
          <a:p>
            <a:pPr marL="342900" marR="0" lvl="0" indent="-228600" algn="ctr" defTabSz="914400">
              <a:lnSpc>
                <a:spcPct val="120000"/>
              </a:lnSpc>
              <a:spcBef>
                <a:spcPts val="0"/>
              </a:spcBef>
              <a:spcAft>
                <a:spcPts val="0"/>
              </a:spcAft>
              <a:buClr>
                <a:schemeClr val="accent1"/>
              </a:buClr>
              <a:buSzPct val="100000"/>
              <a:buFont typeface="Arial" panose="020B0604020202020204" pitchFamily="34" charset="0"/>
              <a:buChar char="•"/>
            </a:pPr>
            <a:r>
              <a:rPr lang="en-US" sz="3200" b="1">
                <a:solidFill>
                  <a:srgbClr val="0070C0"/>
                </a:solidFill>
              </a:rPr>
              <a:t>Thoroughly</a:t>
            </a:r>
            <a:endParaRPr lang="en-US" sz="3200">
              <a:solidFill>
                <a:srgbClr val="0070C0"/>
              </a:solidFill>
            </a:endParaRPr>
          </a:p>
          <a:p>
            <a:pPr marL="342900" marR="0" lvl="0" indent="-228600" algn="ctr" defTabSz="914400">
              <a:lnSpc>
                <a:spcPct val="120000"/>
              </a:lnSpc>
              <a:spcBef>
                <a:spcPts val="0"/>
              </a:spcBef>
              <a:spcAft>
                <a:spcPts val="800"/>
              </a:spcAft>
              <a:buClr>
                <a:schemeClr val="accent1"/>
              </a:buClr>
              <a:buSzPct val="100000"/>
              <a:buFont typeface="Arial" panose="020B0604020202020204" pitchFamily="34" charset="0"/>
              <a:buChar char="•"/>
            </a:pPr>
            <a:r>
              <a:rPr lang="en-US" sz="3200" b="1">
                <a:solidFill>
                  <a:srgbClr val="00B050"/>
                </a:solidFill>
              </a:rPr>
              <a:t>Thoughtfully</a:t>
            </a:r>
          </a:p>
          <a:p>
            <a:pPr marL="342900" marR="0" lvl="0" indent="-228600" algn="ctr" defTabSz="914400">
              <a:lnSpc>
                <a:spcPct val="120000"/>
              </a:lnSpc>
              <a:spcBef>
                <a:spcPts val="0"/>
              </a:spcBef>
              <a:spcAft>
                <a:spcPts val="800"/>
              </a:spcAft>
              <a:buClr>
                <a:schemeClr val="accent1"/>
              </a:buClr>
              <a:buSzPct val="100000"/>
              <a:buFont typeface="Arial" panose="020B0604020202020204" pitchFamily="34" charset="0"/>
              <a:buChar char="•"/>
            </a:pPr>
            <a:endParaRPr lang="en-US" sz="3200" b="1">
              <a:solidFill>
                <a:srgbClr val="00B050"/>
              </a:solidFill>
            </a:endParaRPr>
          </a:p>
          <a:p>
            <a:pPr marL="114300" marR="0" lvl="0" algn="ctr" defTabSz="914400">
              <a:lnSpc>
                <a:spcPct val="120000"/>
              </a:lnSpc>
              <a:spcBef>
                <a:spcPts val="0"/>
              </a:spcBef>
              <a:spcAft>
                <a:spcPts val="800"/>
              </a:spcAft>
              <a:buClr>
                <a:schemeClr val="accent1"/>
              </a:buClr>
              <a:buSzPct val="100000"/>
            </a:pPr>
            <a:r>
              <a:rPr lang="en-US" sz="1300" b="1">
                <a:solidFill>
                  <a:srgbClr val="FF0000"/>
                </a:solidFill>
              </a:rPr>
              <a:t>Expert writing skills are not expected; informative content is expected.</a:t>
            </a:r>
            <a:endParaRPr lang="en-US" sz="1300">
              <a:solidFill>
                <a:srgbClr val="FF0000"/>
              </a:solidFill>
            </a:endParaRPr>
          </a:p>
        </p:txBody>
      </p:sp>
    </p:spTree>
    <p:extLst>
      <p:ext uri="{BB962C8B-B14F-4D97-AF65-F5344CB8AC3E}">
        <p14:creationId xmlns:p14="http://schemas.microsoft.com/office/powerpoint/2010/main" val="175223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6BAEC100-AE4B-4523-9953-F194547B2C3E}"/>
              </a:ext>
            </a:extLst>
          </p:cNvPr>
          <p:cNvSpPr>
            <a:spLocks noGrp="1"/>
          </p:cNvSpPr>
          <p:nvPr>
            <p:ph type="title"/>
          </p:nvPr>
        </p:nvSpPr>
        <p:spPr>
          <a:xfrm>
            <a:off x="7218030" y="804520"/>
            <a:ext cx="4645316" cy="1049235"/>
          </a:xfrm>
        </p:spPr>
        <p:txBody>
          <a:bodyPr>
            <a:normAutofit fontScale="90000"/>
          </a:bodyPr>
          <a:lstStyle/>
          <a:p>
            <a:r>
              <a:rPr lang="en-US" sz="2400">
                <a:solidFill>
                  <a:srgbClr val="0070C0"/>
                </a:solidFill>
              </a:rPr>
              <a:t>Can I get help with the essay questions on the application?</a:t>
            </a:r>
            <a:br>
              <a:rPr lang="en-US" sz="2200"/>
            </a:br>
            <a:endParaRPr lang="en-US" sz="2200"/>
          </a:p>
        </p:txBody>
      </p:sp>
      <p:sp>
        <p:nvSpPr>
          <p:cNvPr id="24" name="Rectangle 2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6" name="Group 2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7" name="Rectangle 2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Content Placeholder 7" descr="A photo of a frog in the outdoors directly looking at the camera.">
            <a:extLst>
              <a:ext uri="{FF2B5EF4-FFF2-40B4-BE49-F238E27FC236}">
                <a16:creationId xmlns:a16="http://schemas.microsoft.com/office/drawing/2014/main" id="{30E9429F-17FE-4204-8E24-9C450677FC67}"/>
              </a:ext>
            </a:extLst>
          </p:cNvPr>
          <p:cNvPicPr>
            <a:picLocks noChangeAspect="1"/>
          </p:cNvPicPr>
          <p:nvPr/>
        </p:nvPicPr>
        <p:blipFill rotWithShape="1">
          <a:blip r:embed="rId2">
            <a:extLst>
              <a:ext uri="{28A0092B-C50C-407E-A947-70E740481C1C}">
                <a14:useLocalDpi xmlns:a14="http://schemas.microsoft.com/office/drawing/2010/main" val="0"/>
              </a:ext>
            </a:extLst>
          </a:blip>
          <a:srcRect l="13396" r="3297"/>
          <a:stretch/>
        </p:blipFill>
        <p:spPr>
          <a:xfrm>
            <a:off x="1271223" y="1116345"/>
            <a:ext cx="4825148" cy="3866172"/>
          </a:xfrm>
          <a:prstGeom prst="rect">
            <a:avLst/>
          </a:prstGeom>
        </p:spPr>
      </p:pic>
      <p:sp>
        <p:nvSpPr>
          <p:cNvPr id="33" name="Content Placeholder 16">
            <a:extLst>
              <a:ext uri="{FF2B5EF4-FFF2-40B4-BE49-F238E27FC236}">
                <a16:creationId xmlns:a16="http://schemas.microsoft.com/office/drawing/2014/main" id="{206EB27A-08A1-6B3D-9240-E6840BB26B81}"/>
              </a:ext>
            </a:extLst>
          </p:cNvPr>
          <p:cNvSpPr>
            <a:spLocks noGrp="1"/>
          </p:cNvSpPr>
          <p:nvPr>
            <p:ph idx="1"/>
          </p:nvPr>
        </p:nvSpPr>
        <p:spPr>
          <a:xfrm>
            <a:off x="7218029" y="2015732"/>
            <a:ext cx="3520368" cy="3450613"/>
          </a:xfrm>
        </p:spPr>
        <p:txBody>
          <a:bodyPr>
            <a:normAutofit fontScale="92500"/>
          </a:bodyPr>
          <a:lstStyle/>
          <a:p>
            <a:pPr marL="0" indent="0">
              <a:buNone/>
            </a:pPr>
            <a:r>
              <a:rPr lang="en-US"/>
              <a:t>The ARCC Writing Center/Academic Support Center offers limited writing tutoring services for current ARCC students.</a:t>
            </a:r>
          </a:p>
          <a:p>
            <a:pPr marL="0" indent="0">
              <a:buNone/>
            </a:pPr>
            <a:r>
              <a:rPr lang="en-US" sz="1700">
                <a:hlinkClick r:id="rId3"/>
              </a:rPr>
              <a:t>http://www.anokaramsey.edu/resources/tutoring-services</a:t>
            </a:r>
          </a:p>
          <a:p>
            <a:pPr marL="0" indent="0">
              <a:buNone/>
            </a:pPr>
            <a:r>
              <a:rPr lang="en-US">
                <a:solidFill>
                  <a:srgbClr val="0070C0"/>
                </a:solidFill>
              </a:rPr>
              <a:t>ARCC Advisors cannot review or proofread nursing applications.</a:t>
            </a:r>
          </a:p>
        </p:txBody>
      </p:sp>
      <p:pic>
        <p:nvPicPr>
          <p:cNvPr id="34" name="Picture 2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35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9" name="Picture 6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1" name="Straight Connector 7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5" name="Rectangle 74">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86330CD6-8E12-3C46-CA4F-6C88B1485FAA}"/>
              </a:ext>
            </a:extLst>
          </p:cNvPr>
          <p:cNvSpPr>
            <a:spLocks noGrp="1"/>
          </p:cNvSpPr>
          <p:nvPr>
            <p:ph type="title"/>
          </p:nvPr>
        </p:nvSpPr>
        <p:spPr>
          <a:xfrm>
            <a:off x="1161295" y="804299"/>
            <a:ext cx="5210651" cy="770676"/>
          </a:xfrm>
        </p:spPr>
        <p:txBody>
          <a:bodyPr vert="horz" lIns="91440" tIns="45720" rIns="91440" bIns="45720" rtlCol="0" anchor="t">
            <a:normAutofit fontScale="90000"/>
          </a:bodyPr>
          <a:lstStyle/>
          <a:p>
            <a:r>
              <a:rPr lang="en-US" sz="2700">
                <a:solidFill>
                  <a:srgbClr val="0070C0"/>
                </a:solidFill>
              </a:rPr>
              <a:t>Job readiness services and resources for ARCC Students</a:t>
            </a:r>
          </a:p>
        </p:txBody>
      </p:sp>
      <p:sp>
        <p:nvSpPr>
          <p:cNvPr id="79" name="Rectangle 78">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ext Placeholder 9">
            <a:extLst>
              <a:ext uri="{FF2B5EF4-FFF2-40B4-BE49-F238E27FC236}">
                <a16:creationId xmlns:a16="http://schemas.microsoft.com/office/drawing/2014/main" id="{B1351421-D613-9894-41A8-66734D1DF912}"/>
              </a:ext>
            </a:extLst>
          </p:cNvPr>
          <p:cNvSpPr>
            <a:spLocks noGrp="1"/>
          </p:cNvSpPr>
          <p:nvPr>
            <p:ph type="body" sz="half" idx="2"/>
          </p:nvPr>
        </p:nvSpPr>
        <p:spPr>
          <a:xfrm>
            <a:off x="286247" y="1948070"/>
            <a:ext cx="6384897" cy="4105930"/>
          </a:xfrm>
        </p:spPr>
        <p:txBody>
          <a:bodyPr vert="horz" lIns="91440" tIns="45720" rIns="91440" bIns="45720" rtlCol="0" anchor="t">
            <a:noAutofit/>
          </a:bodyPr>
          <a:lstStyle/>
          <a:p>
            <a:pPr>
              <a:lnSpc>
                <a:spcPct val="110000"/>
              </a:lnSpc>
            </a:pPr>
            <a:r>
              <a:rPr lang="en-US"/>
              <a:t>A solid resume is another great way to gather information for your nursing application! Meet with Ryan for assistance with:</a:t>
            </a:r>
          </a:p>
          <a:p>
            <a:pPr marL="742950" lvl="1" indent="-228600">
              <a:lnSpc>
                <a:spcPct val="110000"/>
              </a:lnSpc>
              <a:buFont typeface="Arial" panose="020B0604020202020204" pitchFamily="34" charset="0"/>
              <a:buChar char="•"/>
            </a:pPr>
            <a:r>
              <a:rPr lang="en-US" sz="1800"/>
              <a:t>Searching for Job Opportunities</a:t>
            </a:r>
          </a:p>
          <a:p>
            <a:pPr marL="742950" lvl="1" indent="-228600">
              <a:lnSpc>
                <a:spcPct val="110000"/>
              </a:lnSpc>
              <a:buFont typeface="Arial" panose="020B0604020202020204" pitchFamily="34" charset="0"/>
              <a:buChar char="•"/>
            </a:pPr>
            <a:r>
              <a:rPr lang="en-US" sz="1800"/>
              <a:t>Resume and Cover Letter Writing</a:t>
            </a:r>
          </a:p>
          <a:p>
            <a:pPr marL="742950" lvl="1" indent="-228600">
              <a:lnSpc>
                <a:spcPct val="110000"/>
              </a:lnSpc>
              <a:buFont typeface="Arial" panose="020B0604020202020204" pitchFamily="34" charset="0"/>
              <a:buChar char="•"/>
            </a:pPr>
            <a:r>
              <a:rPr lang="en-US" sz="1800"/>
              <a:t>Networking (LinkedIn)</a:t>
            </a:r>
          </a:p>
          <a:p>
            <a:pPr marL="742950" lvl="1" indent="-228600">
              <a:lnSpc>
                <a:spcPct val="110000"/>
              </a:lnSpc>
              <a:buFont typeface="Arial" panose="020B0604020202020204" pitchFamily="34" charset="0"/>
              <a:buChar char="•"/>
            </a:pPr>
            <a:r>
              <a:rPr lang="en-US" sz="1800"/>
              <a:t>Interviewing</a:t>
            </a:r>
          </a:p>
          <a:p>
            <a:pPr>
              <a:lnSpc>
                <a:spcPct val="100000"/>
              </a:lnSpc>
            </a:pPr>
            <a:r>
              <a:rPr lang="en-US" sz="1400" b="1"/>
              <a:t>Ryan Hanson, </a:t>
            </a:r>
            <a:r>
              <a:rPr lang="en-US" sz="1400"/>
              <a:t>Coordinator of Job Readiness Services and Resources</a:t>
            </a:r>
          </a:p>
          <a:p>
            <a:pPr>
              <a:lnSpc>
                <a:spcPct val="100000"/>
              </a:lnSpc>
            </a:pPr>
            <a:r>
              <a:rPr lang="en-US" sz="1400" b="1">
                <a:ea typeface="+mn-lt"/>
                <a:cs typeface="+mn-lt"/>
              </a:rPr>
              <a:t>Anoka-Ramsey Community College</a:t>
            </a:r>
            <a:endParaRPr lang="en-US" sz="1400"/>
          </a:p>
          <a:p>
            <a:pPr>
              <a:lnSpc>
                <a:spcPct val="100000"/>
              </a:lnSpc>
            </a:pPr>
            <a:r>
              <a:rPr lang="en-US" sz="1400">
                <a:ea typeface="+mn-lt"/>
                <a:cs typeface="+mn-lt"/>
              </a:rPr>
              <a:t>Coon Rapids and Cambridge Campuses</a:t>
            </a:r>
            <a:endParaRPr lang="en-US" sz="1400"/>
          </a:p>
          <a:p>
            <a:pPr>
              <a:lnSpc>
                <a:spcPct val="100000"/>
              </a:lnSpc>
            </a:pPr>
            <a:r>
              <a:rPr lang="en-US" sz="1400">
                <a:ea typeface="+mn-lt"/>
                <a:cs typeface="+mn-lt"/>
              </a:rPr>
              <a:t>Email: </a:t>
            </a:r>
            <a:r>
              <a:rPr lang="en-US" sz="1400">
                <a:ea typeface="+mn-lt"/>
                <a:cs typeface="+mn-lt"/>
                <a:hlinkClick r:id="rId3"/>
              </a:rPr>
              <a:t>ryan.hanson@anokaramsey.edu</a:t>
            </a:r>
            <a:endParaRPr lang="en-US" sz="1400"/>
          </a:p>
          <a:p>
            <a:pPr>
              <a:lnSpc>
                <a:spcPct val="100000"/>
              </a:lnSpc>
            </a:pPr>
            <a:r>
              <a:rPr lang="en-US" sz="1400">
                <a:ea typeface="+mn-lt"/>
                <a:cs typeface="+mn-lt"/>
                <a:hlinkClick r:id="rId4"/>
              </a:rPr>
              <a:t>Schedule an appointment with me</a:t>
            </a:r>
            <a:endParaRPr lang="en-US" sz="1400"/>
          </a:p>
          <a:p>
            <a:pPr>
              <a:lnSpc>
                <a:spcPct val="100000"/>
              </a:lnSpc>
            </a:pPr>
            <a:endParaRPr lang="en-US" sz="1400"/>
          </a:p>
          <a:p>
            <a:pPr indent="-228600">
              <a:lnSpc>
                <a:spcPct val="100000"/>
              </a:lnSpc>
              <a:buFont typeface="Arial" panose="020B0604020202020204" pitchFamily="34" charset="0"/>
              <a:buChar char="•"/>
            </a:pPr>
            <a:endParaRPr lang="en-US" sz="1400"/>
          </a:p>
          <a:p>
            <a:pPr indent="-228600">
              <a:lnSpc>
                <a:spcPct val="100000"/>
              </a:lnSpc>
              <a:buFont typeface="Arial" panose="020B0604020202020204" pitchFamily="34" charset="0"/>
              <a:buChar char="•"/>
            </a:pPr>
            <a:endParaRPr lang="en-US" sz="1400" b="1"/>
          </a:p>
          <a:p>
            <a:pPr lvl="1" indent="-228600">
              <a:lnSpc>
                <a:spcPct val="100000"/>
              </a:lnSpc>
              <a:buFont typeface="Arial" panose="020B0604020202020204" pitchFamily="34" charset="0"/>
              <a:buChar char="•"/>
            </a:pPr>
            <a:endParaRPr lang="en-US"/>
          </a:p>
          <a:p>
            <a:pPr lvl="1" indent="-228600">
              <a:lnSpc>
                <a:spcPct val="100000"/>
              </a:lnSpc>
              <a:buFont typeface="Arial" panose="020B0604020202020204" pitchFamily="34" charset="0"/>
              <a:buChar char="•"/>
            </a:pPr>
            <a:endParaRPr lang="en-US"/>
          </a:p>
          <a:p>
            <a:pPr marL="742950" lvl="1" indent="-228600">
              <a:lnSpc>
                <a:spcPct val="110000"/>
              </a:lnSpc>
              <a:buFont typeface="Arial" panose="020B0604020202020204" pitchFamily="34" charset="0"/>
              <a:buChar char="•"/>
            </a:pPr>
            <a:endParaRPr lang="en-US" sz="900"/>
          </a:p>
        </p:txBody>
      </p:sp>
      <p:pic>
        <p:nvPicPr>
          <p:cNvPr id="8" name="Picture 8">
            <a:extLst>
              <a:ext uri="{FF2B5EF4-FFF2-40B4-BE49-F238E27FC236}">
                <a16:creationId xmlns:a16="http://schemas.microsoft.com/office/drawing/2014/main" id="{F9BB29E9-8B6A-7031-3904-EB8ED118D745}"/>
              </a:ext>
            </a:extLst>
          </p:cNvPr>
          <p:cNvPicPr>
            <a:picLocks noGrp="1" noChangeAspect="1"/>
          </p:cNvPicPr>
          <p:nvPr>
            <p:ph type="pic" idx="1"/>
          </p:nvPr>
        </p:nvPicPr>
        <p:blipFill rotWithShape="1">
          <a:blip r:embed="rId5"/>
          <a:srcRect r="4" b="7808"/>
          <a:stretch/>
        </p:blipFill>
        <p:spPr>
          <a:xfrm>
            <a:off x="6887428" y="805583"/>
            <a:ext cx="3374407" cy="4660762"/>
          </a:xfrm>
          <a:prstGeom prst="rect">
            <a:avLst/>
          </a:prstGeom>
        </p:spPr>
      </p:pic>
      <p:pic>
        <p:nvPicPr>
          <p:cNvPr id="81" name="Picture 80">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3" name="Straight Connector 82">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84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BCA3-E9B7-4280-BFFF-492325F992FD}"/>
              </a:ext>
            </a:extLst>
          </p:cNvPr>
          <p:cNvSpPr>
            <a:spLocks noGrp="1"/>
          </p:cNvSpPr>
          <p:nvPr>
            <p:ph type="title"/>
          </p:nvPr>
        </p:nvSpPr>
        <p:spPr/>
        <p:txBody>
          <a:bodyPr/>
          <a:lstStyle/>
          <a:p>
            <a:r>
              <a:rPr lang="en-US"/>
              <a:t>Important REMINDERS when completing your NURSING application to ARCC</a:t>
            </a:r>
          </a:p>
        </p:txBody>
      </p:sp>
      <p:sp>
        <p:nvSpPr>
          <p:cNvPr id="3" name="Content Placeholder 2">
            <a:extLst>
              <a:ext uri="{FF2B5EF4-FFF2-40B4-BE49-F238E27FC236}">
                <a16:creationId xmlns:a16="http://schemas.microsoft.com/office/drawing/2014/main" id="{26ADD352-95BB-47A2-9CD8-26CFDA9B6F22}"/>
              </a:ext>
            </a:extLst>
          </p:cNvPr>
          <p:cNvSpPr>
            <a:spLocks noGrp="1"/>
          </p:cNvSpPr>
          <p:nvPr>
            <p:ph idx="1"/>
          </p:nvPr>
        </p:nvSpPr>
        <p:spPr>
          <a:xfrm>
            <a:off x="1067405" y="2030187"/>
            <a:ext cx="8596668" cy="3306989"/>
          </a:xfrm>
        </p:spPr>
        <p:txBody>
          <a:bodyPr>
            <a:normAutofit fontScale="92500" lnSpcReduction="20000"/>
          </a:bodyPr>
          <a:lstStyle/>
          <a:p>
            <a:r>
              <a:rPr lang="en-US"/>
              <a:t>Prerequisite courses differ between MANE campuses. Research requirements before applying. </a:t>
            </a:r>
            <a:r>
              <a:rPr lang="en-US">
                <a:solidFill>
                  <a:srgbClr val="0070C0"/>
                </a:solidFill>
              </a:rPr>
              <a:t>Example: applicants that have never taken a Chemistry course should not apply to the nursing program at ARCC.</a:t>
            </a:r>
          </a:p>
          <a:p>
            <a:r>
              <a:rPr lang="en-US"/>
              <a:t>If you submit more than one application during this application cycle, MANE will only use your </a:t>
            </a:r>
            <a:r>
              <a:rPr lang="en-US" b="1" u="sng"/>
              <a:t>first</a:t>
            </a:r>
            <a:r>
              <a:rPr lang="en-US"/>
              <a:t> submission.</a:t>
            </a:r>
          </a:p>
          <a:p>
            <a:r>
              <a:rPr lang="en-US"/>
              <a:t>You have 30 minutes to complete the application so you may want to prepare your answers to cut and paste when ready to complete. </a:t>
            </a:r>
          </a:p>
          <a:p>
            <a:r>
              <a:rPr lang="en-US"/>
              <a:t>Submit your application by the stated deadline: 11:59p.m. on June 1, 2022.  </a:t>
            </a:r>
          </a:p>
          <a:p>
            <a:r>
              <a:rPr lang="en-US"/>
              <a:t>A decision notification will be emailed to you by noon on August 1, 2022. </a:t>
            </a:r>
          </a:p>
          <a:p>
            <a:pPr lvl="1"/>
            <a:endParaRPr lang="en-US"/>
          </a:p>
          <a:p>
            <a:pPr lvl="1"/>
            <a:endParaRPr lang="en-US"/>
          </a:p>
        </p:txBody>
      </p:sp>
    </p:spTree>
    <p:extLst>
      <p:ext uri="{BB962C8B-B14F-4D97-AF65-F5344CB8AC3E}">
        <p14:creationId xmlns:p14="http://schemas.microsoft.com/office/powerpoint/2010/main" val="11125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68B6B-CD5E-46EB-9A71-A200F12235FE}"/>
              </a:ext>
            </a:extLst>
          </p:cNvPr>
          <p:cNvSpPr>
            <a:spLocks noGrp="1"/>
          </p:cNvSpPr>
          <p:nvPr>
            <p:ph type="title"/>
          </p:nvPr>
        </p:nvSpPr>
        <p:spPr>
          <a:xfrm>
            <a:off x="182262" y="1600199"/>
            <a:ext cx="3983765" cy="4297680"/>
          </a:xfrm>
        </p:spPr>
        <p:txBody>
          <a:bodyPr anchor="ctr">
            <a:normAutofit/>
          </a:bodyPr>
          <a:lstStyle/>
          <a:p>
            <a:pPr algn="ctr"/>
            <a:r>
              <a:rPr lang="en-US" sz="4400">
                <a:solidFill>
                  <a:srgbClr val="7030A0"/>
                </a:solidFill>
              </a:rPr>
              <a:t>Questions? </a:t>
            </a:r>
            <a:endParaRPr lang="en-US"/>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2F7EB6-9B0D-4DA7-A0BF-C3F0A83EF76B}"/>
              </a:ext>
            </a:extLst>
          </p:cNvPr>
          <p:cNvSpPr>
            <a:spLocks noGrp="1"/>
          </p:cNvSpPr>
          <p:nvPr>
            <p:ph idx="1"/>
          </p:nvPr>
        </p:nvSpPr>
        <p:spPr>
          <a:xfrm>
            <a:off x="4924851" y="1427843"/>
            <a:ext cx="6583574" cy="5791941"/>
          </a:xfrm>
        </p:spPr>
        <p:txBody>
          <a:bodyPr anchor="ctr">
            <a:normAutofit/>
          </a:bodyPr>
          <a:lstStyle/>
          <a:p>
            <a:pPr marL="0" indent="0">
              <a:buNone/>
            </a:pPr>
            <a:r>
              <a:rPr lang="en-US" sz="2400" b="1">
                <a:latin typeface="Calibri" panose="020F0502020204030204" pitchFamily="34" charset="0"/>
                <a:cs typeface="Calibri" panose="020F0502020204030204" pitchFamily="34" charset="0"/>
              </a:rPr>
              <a:t>Continue to work the ARCC Academic Advisor you are assigned to or contact</a:t>
            </a:r>
          </a:p>
          <a:p>
            <a:pPr marL="0" indent="0">
              <a:buNone/>
            </a:pPr>
            <a:r>
              <a:rPr lang="en-US" sz="2400" b="1">
                <a:latin typeface="Calibri" panose="020F0502020204030204" pitchFamily="34" charset="0"/>
                <a:cs typeface="Calibri" panose="020F0502020204030204" pitchFamily="34" charset="0"/>
              </a:rPr>
              <a:t>Mary Pietruszewski </a:t>
            </a:r>
          </a:p>
          <a:p>
            <a:pPr marL="0" indent="0">
              <a:buNone/>
            </a:pPr>
            <a:r>
              <a:rPr lang="en-US" sz="2400" b="1">
                <a:latin typeface="Calibri" panose="020F0502020204030204" pitchFamily="34" charset="0"/>
                <a:cs typeface="Calibri" panose="020F0502020204030204" pitchFamily="34" charset="0"/>
              </a:rPr>
              <a:t>Nursing Admissions Advisor</a:t>
            </a:r>
            <a:endParaRPr lang="en-US" sz="2400">
              <a:latin typeface="Calibri" panose="020F0502020204030204" pitchFamily="34" charset="0"/>
              <a:cs typeface="Calibri" panose="020F0502020204030204" pitchFamily="34" charset="0"/>
            </a:endParaRPr>
          </a:p>
          <a:p>
            <a:pPr marL="0" indent="0">
              <a:buNone/>
            </a:pPr>
            <a:r>
              <a:rPr lang="en-US" sz="2400" b="1">
                <a:latin typeface="Calibri" panose="020F0502020204030204" pitchFamily="34" charset="0"/>
                <a:cs typeface="Calibri" panose="020F0502020204030204" pitchFamily="34" charset="0"/>
                <a:hlinkClick r:id="rId2"/>
              </a:rPr>
              <a:t>nursingadmissions@anokaramsey.edu</a:t>
            </a:r>
            <a:endParaRPr lang="en-US" sz="2400" b="1">
              <a:latin typeface="Calibri" panose="020F0502020204030204" pitchFamily="34" charset="0"/>
              <a:cs typeface="Calibri" panose="020F0502020204030204" pitchFamily="34" charset="0"/>
            </a:endParaRPr>
          </a:p>
          <a:p>
            <a:pPr marL="0" indent="0">
              <a:buNone/>
            </a:pPr>
            <a:endParaRPr lang="en-US" sz="2400" b="1">
              <a:latin typeface="Calibri" panose="020F0502020204030204" pitchFamily="34" charset="0"/>
              <a:cs typeface="Calibri" panose="020F0502020204030204" pitchFamily="34" charset="0"/>
            </a:endParaRPr>
          </a:p>
          <a:p>
            <a:pPr marL="0" indent="0">
              <a:buNone/>
            </a:pPr>
            <a:r>
              <a:rPr lang="en-US" sz="1800" b="1" i="1"/>
              <a:t>Please provide your name and ARCC Tech ID in all inquiries.</a:t>
            </a:r>
          </a:p>
          <a:p>
            <a:pPr marL="0" indent="0">
              <a:buNone/>
            </a:pPr>
            <a:endParaRPr lang="en-US" sz="1600">
              <a:solidFill>
                <a:srgbClr val="0070C0"/>
              </a:solidFill>
            </a:endParaRPr>
          </a:p>
          <a:p>
            <a:pPr marL="0" indent="0">
              <a:buNone/>
            </a:pPr>
            <a:endParaRPr lang="en-US" sz="1600">
              <a:solidFill>
                <a:srgbClr val="0070C0"/>
              </a:solidFill>
            </a:endParaRPr>
          </a:p>
          <a:p>
            <a:pPr marL="0" indent="0">
              <a:buNone/>
            </a:pPr>
            <a:endParaRPr lang="en-US" sz="2800"/>
          </a:p>
          <a:p>
            <a:pPr marL="0" indent="0">
              <a:buNone/>
            </a:pPr>
            <a:endParaRPr lang="en-US"/>
          </a:p>
        </p:txBody>
      </p:sp>
    </p:spTree>
    <p:extLst>
      <p:ext uri="{BB962C8B-B14F-4D97-AF65-F5344CB8AC3E}">
        <p14:creationId xmlns:p14="http://schemas.microsoft.com/office/powerpoint/2010/main" val="234668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08693AAD-127E-6CB3-5049-79457FBFA427}"/>
              </a:ext>
            </a:extLst>
          </p:cNvPr>
          <p:cNvPicPr>
            <a:picLocks noChangeAspect="1"/>
          </p:cNvPicPr>
          <p:nvPr/>
        </p:nvPicPr>
        <p:blipFill>
          <a:blip r:embed="rId2"/>
          <a:stretch>
            <a:fillRect/>
          </a:stretch>
        </p:blipFill>
        <p:spPr>
          <a:xfrm>
            <a:off x="5894231" y="1199"/>
            <a:ext cx="4812074" cy="6681543"/>
          </a:xfrm>
          <a:prstGeom prst="rect">
            <a:avLst/>
          </a:prstGeom>
        </p:spPr>
      </p:pic>
      <p:pic>
        <p:nvPicPr>
          <p:cNvPr id="5" name="Picture 5" descr="Text, letter&#10;&#10;Description automatically generated">
            <a:extLst>
              <a:ext uri="{FF2B5EF4-FFF2-40B4-BE49-F238E27FC236}">
                <a16:creationId xmlns:a16="http://schemas.microsoft.com/office/drawing/2014/main" id="{7C6C43C9-18C6-960C-BA58-8AD3DA443456}"/>
              </a:ext>
            </a:extLst>
          </p:cNvPr>
          <p:cNvPicPr>
            <a:picLocks noChangeAspect="1"/>
          </p:cNvPicPr>
          <p:nvPr/>
        </p:nvPicPr>
        <p:blipFill>
          <a:blip r:embed="rId3"/>
          <a:stretch>
            <a:fillRect/>
          </a:stretch>
        </p:blipFill>
        <p:spPr>
          <a:xfrm>
            <a:off x="637836" y="1200"/>
            <a:ext cx="5166243" cy="6681543"/>
          </a:xfrm>
          <a:prstGeom prst="rect">
            <a:avLst/>
          </a:prstGeom>
        </p:spPr>
      </p:pic>
    </p:spTree>
    <p:extLst>
      <p:ext uri="{BB962C8B-B14F-4D97-AF65-F5344CB8AC3E}">
        <p14:creationId xmlns:p14="http://schemas.microsoft.com/office/powerpoint/2010/main" val="105547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9" name="Rectangle 10">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12">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14">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6">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18">
            <a:extLst>
              <a:ext uri="{FF2B5EF4-FFF2-40B4-BE49-F238E27FC236}">
                <a16:creationId xmlns:a16="http://schemas.microsoft.com/office/drawing/2014/main" id="{01E8EC89-86BC-4558-B010-53DF36A5A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20">
            <a:extLst>
              <a:ext uri="{FF2B5EF4-FFF2-40B4-BE49-F238E27FC236}">
                <a16:creationId xmlns:a16="http://schemas.microsoft.com/office/drawing/2014/main" id="{4CCCDDFF-B9CC-494C-8BEE-2451CD79A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35237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5" name="Rectangle 22">
            <a:extLst>
              <a:ext uri="{FF2B5EF4-FFF2-40B4-BE49-F238E27FC236}">
                <a16:creationId xmlns:a16="http://schemas.microsoft.com/office/drawing/2014/main" id="{54977EF3-E0BF-4719-9C15-8564B7D68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Box 3">
            <a:extLst>
              <a:ext uri="{FF2B5EF4-FFF2-40B4-BE49-F238E27FC236}">
                <a16:creationId xmlns:a16="http://schemas.microsoft.com/office/drawing/2014/main" id="{2689B1FC-1E3E-4588-BF2B-C0256D7AD78B}"/>
              </a:ext>
            </a:extLst>
          </p:cNvPr>
          <p:cNvSpPr txBox="1"/>
          <p:nvPr/>
        </p:nvSpPr>
        <p:spPr>
          <a:xfrm>
            <a:off x="267127" y="308228"/>
            <a:ext cx="8153304" cy="5158118"/>
          </a:xfrm>
          <a:prstGeom prst="rect">
            <a:avLst/>
          </a:prstGeom>
        </p:spPr>
        <p:txBody>
          <a:bodyPr vert="horz" lIns="91440" tIns="45720" rIns="91440" bIns="45720" rtlCol="0" anchor="t">
            <a:normAutofit/>
          </a:bodyPr>
          <a:lstStyle/>
          <a:p>
            <a:pPr defTabSz="914400">
              <a:lnSpc>
                <a:spcPct val="110000"/>
              </a:lnSpc>
              <a:spcAft>
                <a:spcPts val="600"/>
              </a:spcAft>
              <a:buClr>
                <a:schemeClr val="accent1"/>
              </a:buClr>
              <a:buSzPct val="100000"/>
            </a:pPr>
            <a:endParaRPr lang="en-US" sz="2000" b="1">
              <a:highlight>
                <a:srgbClr val="FFFF00"/>
              </a:highlight>
            </a:endParaRPr>
          </a:p>
          <a:p>
            <a:pPr defTabSz="914400">
              <a:lnSpc>
                <a:spcPct val="110000"/>
              </a:lnSpc>
              <a:spcAft>
                <a:spcPts val="600"/>
              </a:spcAft>
              <a:buClr>
                <a:schemeClr val="accent1"/>
              </a:buClr>
              <a:buSzPct val="100000"/>
            </a:pPr>
            <a:r>
              <a:rPr lang="en-US" sz="2000" b="1"/>
              <a:t>Knowing expectations and following directions are key indicators of success in the MANE nursing program and the nursing profession</a:t>
            </a:r>
          </a:p>
          <a:p>
            <a:pPr defTabSz="914400">
              <a:lnSpc>
                <a:spcPct val="110000"/>
              </a:lnSpc>
              <a:spcAft>
                <a:spcPts val="600"/>
              </a:spcAft>
              <a:buClr>
                <a:schemeClr val="accent1"/>
              </a:buClr>
              <a:buSzPct val="100000"/>
            </a:pPr>
            <a:endParaRPr lang="en-US" sz="2000" b="1">
              <a:highlight>
                <a:srgbClr val="FFFF00"/>
              </a:highlight>
            </a:endParaRPr>
          </a:p>
          <a:p>
            <a:pPr marL="342900" indent="-342900" defTabSz="914400">
              <a:lnSpc>
                <a:spcPct val="110000"/>
              </a:lnSpc>
              <a:spcAft>
                <a:spcPts val="600"/>
              </a:spcAft>
              <a:buClr>
                <a:schemeClr val="accent1"/>
              </a:buClr>
              <a:buSzPct val="100000"/>
              <a:buFont typeface="Wingdings" panose="05000000000000000000" pitchFamily="2" charset="2"/>
              <a:buChar char="§"/>
            </a:pPr>
            <a:r>
              <a:rPr lang="en-US" sz="2000"/>
              <a:t>Everything you need to know about applying to the MANE Nursing Program at ARCC is available on the ARCC website.</a:t>
            </a:r>
          </a:p>
          <a:p>
            <a:pPr marL="342900" indent="-342900" defTabSz="914400">
              <a:lnSpc>
                <a:spcPct val="110000"/>
              </a:lnSpc>
              <a:spcAft>
                <a:spcPts val="600"/>
              </a:spcAft>
              <a:buClr>
                <a:schemeClr val="accent1"/>
              </a:buClr>
              <a:buSzPct val="100000"/>
              <a:buFont typeface="Wingdings" panose="05000000000000000000" pitchFamily="2" charset="2"/>
              <a:buChar char="§"/>
            </a:pPr>
            <a:r>
              <a:rPr lang="en-US" sz="2000"/>
              <a:t>Wise applicants will read everything about the program, especially</a:t>
            </a:r>
            <a:r>
              <a:rPr lang="en-US" sz="2000" i="1"/>
              <a:t> </a:t>
            </a:r>
            <a:r>
              <a:rPr lang="en-US" sz="2000"/>
              <a:t>the</a:t>
            </a:r>
            <a:r>
              <a:rPr lang="en-US" sz="2000" i="1"/>
              <a:t> Nursing Information Packet</a:t>
            </a:r>
            <a:r>
              <a:rPr lang="en-US" sz="2000"/>
              <a:t> and the </a:t>
            </a:r>
            <a:r>
              <a:rPr lang="en-US" sz="2000" i="1"/>
              <a:t>MANE Nursing Program Application </a:t>
            </a:r>
            <a:r>
              <a:rPr lang="en-US" sz="2000" i="1" err="1"/>
              <a:t>Guidesheet</a:t>
            </a:r>
            <a:r>
              <a:rPr lang="en-US" sz="2000" i="1"/>
              <a:t> </a:t>
            </a:r>
            <a:r>
              <a:rPr lang="en-US" sz="2000"/>
              <a:t>documents posted on the ARCC website before opening the application form:</a:t>
            </a:r>
            <a:r>
              <a:rPr lang="en-US"/>
              <a:t> </a:t>
            </a:r>
            <a:r>
              <a:rPr lang="en-US" u="sng">
                <a:hlinkClick r:id="rId3"/>
              </a:rPr>
              <a:t>http://www.anokaramsey.edu/academics/degrees-diplomas-certificates/associate-degrees/associate-of-science-degrees/nursing/</a:t>
            </a:r>
            <a:endParaRPr lang="en-US" u="sng"/>
          </a:p>
          <a:p>
            <a:pPr indent="-228600" defTabSz="914400">
              <a:lnSpc>
                <a:spcPct val="110000"/>
              </a:lnSpc>
              <a:spcAft>
                <a:spcPts val="600"/>
              </a:spcAft>
              <a:buClr>
                <a:schemeClr val="accent1"/>
              </a:buClr>
              <a:buSzPct val="100000"/>
              <a:buFont typeface="Arial" panose="020B0604020202020204" pitchFamily="34" charset="0"/>
              <a:buChar char="•"/>
            </a:pPr>
            <a:endParaRPr lang="en-US" sz="2000" b="1"/>
          </a:p>
          <a:p>
            <a:pPr indent="-228600" defTabSz="914400">
              <a:lnSpc>
                <a:spcPct val="110000"/>
              </a:lnSpc>
              <a:spcAft>
                <a:spcPts val="600"/>
              </a:spcAft>
              <a:buClr>
                <a:schemeClr val="accent1"/>
              </a:buClr>
              <a:buSzPct val="100000"/>
              <a:buFont typeface="Arial" panose="020B0604020202020204" pitchFamily="34" charset="0"/>
              <a:buChar char="•"/>
            </a:pPr>
            <a:endParaRPr lang="en-US" sz="2000" b="1"/>
          </a:p>
          <a:p>
            <a:pPr defTabSz="914400">
              <a:lnSpc>
                <a:spcPct val="110000"/>
              </a:lnSpc>
              <a:spcAft>
                <a:spcPts val="600"/>
              </a:spcAft>
              <a:buClr>
                <a:schemeClr val="accent1"/>
              </a:buClr>
              <a:buSzPct val="100000"/>
            </a:pPr>
            <a:endParaRPr lang="en-US" sz="2000" b="1"/>
          </a:p>
          <a:p>
            <a:pPr defTabSz="914400">
              <a:lnSpc>
                <a:spcPct val="110000"/>
              </a:lnSpc>
              <a:spcAft>
                <a:spcPts val="600"/>
              </a:spcAft>
              <a:buClr>
                <a:schemeClr val="accent1"/>
              </a:buClr>
              <a:buSzPct val="100000"/>
            </a:pPr>
            <a:endParaRPr lang="en-US" sz="2000"/>
          </a:p>
          <a:p>
            <a:pPr defTabSz="914400">
              <a:lnSpc>
                <a:spcPct val="110000"/>
              </a:lnSpc>
              <a:spcAft>
                <a:spcPts val="600"/>
              </a:spcAft>
              <a:buClr>
                <a:schemeClr val="accent1"/>
              </a:buClr>
              <a:buSzPct val="100000"/>
            </a:pPr>
            <a:endParaRPr lang="en-US" sz="2000"/>
          </a:p>
          <a:p>
            <a:pPr defTabSz="914400">
              <a:lnSpc>
                <a:spcPct val="110000"/>
              </a:lnSpc>
              <a:spcAft>
                <a:spcPts val="600"/>
              </a:spcAft>
              <a:buClr>
                <a:schemeClr val="accent1"/>
              </a:buClr>
              <a:buSzPct val="100000"/>
            </a:pPr>
            <a:endParaRPr lang="en-US" sz="2000"/>
          </a:p>
          <a:p>
            <a:pPr indent="-228600" defTabSz="914400">
              <a:lnSpc>
                <a:spcPct val="110000"/>
              </a:lnSpc>
              <a:spcAft>
                <a:spcPts val="600"/>
              </a:spcAft>
              <a:buClr>
                <a:schemeClr val="accent1"/>
              </a:buClr>
              <a:buSzPct val="100000"/>
              <a:buFont typeface="Arial" panose="020B0604020202020204" pitchFamily="34" charset="0"/>
              <a:buChar char="•"/>
            </a:pPr>
            <a:endParaRPr lang="en-US" sz="2000">
              <a:highlight>
                <a:srgbClr val="FFFF00"/>
              </a:highlight>
            </a:endParaRPr>
          </a:p>
          <a:p>
            <a:pPr defTabSz="914400">
              <a:lnSpc>
                <a:spcPct val="110000"/>
              </a:lnSpc>
              <a:spcAft>
                <a:spcPts val="600"/>
              </a:spcAft>
              <a:buClr>
                <a:schemeClr val="accent1"/>
              </a:buClr>
              <a:buSzPct val="100000"/>
            </a:pPr>
            <a:endParaRPr lang="en-US" sz="2000">
              <a:highlight>
                <a:srgbClr val="FFFF00"/>
              </a:highlight>
            </a:endParaRPr>
          </a:p>
          <a:p>
            <a:pPr indent="-228600" defTabSz="914400">
              <a:lnSpc>
                <a:spcPct val="110000"/>
              </a:lnSpc>
              <a:spcAft>
                <a:spcPts val="600"/>
              </a:spcAft>
              <a:buClr>
                <a:schemeClr val="accent1"/>
              </a:buClr>
              <a:buSzPct val="100000"/>
              <a:buFont typeface="Arial" panose="020B0604020202020204" pitchFamily="34" charset="0"/>
              <a:buChar char="•"/>
            </a:pPr>
            <a:endParaRPr lang="en-US" sz="900" u="sng"/>
          </a:p>
          <a:p>
            <a:pPr indent="-228600" defTabSz="914400">
              <a:lnSpc>
                <a:spcPct val="110000"/>
              </a:lnSpc>
              <a:spcAft>
                <a:spcPts val="600"/>
              </a:spcAft>
              <a:buClr>
                <a:schemeClr val="accent1"/>
              </a:buClr>
              <a:buSzPct val="100000"/>
              <a:buFont typeface="Arial" panose="020B0604020202020204" pitchFamily="34" charset="0"/>
              <a:buChar char="•"/>
            </a:pPr>
            <a:endParaRPr lang="en-US" sz="900" u="sng"/>
          </a:p>
          <a:p>
            <a:pPr indent="-228600" defTabSz="914400">
              <a:lnSpc>
                <a:spcPct val="110000"/>
              </a:lnSpc>
              <a:spcAft>
                <a:spcPts val="600"/>
              </a:spcAft>
              <a:buClr>
                <a:schemeClr val="accent1"/>
              </a:buClr>
              <a:buSzPct val="100000"/>
              <a:buFont typeface="Arial" panose="020B0604020202020204" pitchFamily="34" charset="0"/>
              <a:buChar char="•"/>
            </a:pPr>
            <a:endParaRPr lang="en-US" sz="900"/>
          </a:p>
        </p:txBody>
      </p:sp>
      <p:pic>
        <p:nvPicPr>
          <p:cNvPr id="6" name="Picture 5">
            <a:extLst>
              <a:ext uri="{FF2B5EF4-FFF2-40B4-BE49-F238E27FC236}">
                <a16:creationId xmlns:a16="http://schemas.microsoft.com/office/drawing/2014/main" id="{A14CD310-2500-4D7A-B34D-8FC50A09535E}"/>
              </a:ext>
            </a:extLst>
          </p:cNvPr>
          <p:cNvPicPr>
            <a:picLocks noChangeAspect="1"/>
          </p:cNvPicPr>
          <p:nvPr/>
        </p:nvPicPr>
        <p:blipFill>
          <a:blip r:embed="rId4"/>
          <a:stretch>
            <a:fillRect/>
          </a:stretch>
        </p:blipFill>
        <p:spPr>
          <a:xfrm>
            <a:off x="8584396" y="632693"/>
            <a:ext cx="2964033" cy="4845053"/>
          </a:xfrm>
          <a:prstGeom prst="rect">
            <a:avLst/>
          </a:prstGeom>
        </p:spPr>
      </p:pic>
      <p:pic>
        <p:nvPicPr>
          <p:cNvPr id="36" name="Picture 24">
            <a:extLst>
              <a:ext uri="{FF2B5EF4-FFF2-40B4-BE49-F238E27FC236}">
                <a16:creationId xmlns:a16="http://schemas.microsoft.com/office/drawing/2014/main" id="{A5DC397C-2B77-4200-B02F-47CA26CA2A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26">
            <a:extLst>
              <a:ext uri="{FF2B5EF4-FFF2-40B4-BE49-F238E27FC236}">
                <a16:creationId xmlns:a16="http://schemas.microsoft.com/office/drawing/2014/main" id="{13AFA304-05B8-441F-BA73-B92E08BD6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 name="Picture 2" descr="Graphical user interface, text, application&#10;&#10;Description automatically generated">
            <a:extLst>
              <a:ext uri="{FF2B5EF4-FFF2-40B4-BE49-F238E27FC236}">
                <a16:creationId xmlns:a16="http://schemas.microsoft.com/office/drawing/2014/main" id="{F42F2ECA-A8ED-60C4-54BF-38EBC8C38C8C}"/>
              </a:ext>
            </a:extLst>
          </p:cNvPr>
          <p:cNvPicPr>
            <a:picLocks noChangeAspect="1"/>
          </p:cNvPicPr>
          <p:nvPr/>
        </p:nvPicPr>
        <p:blipFill>
          <a:blip r:embed="rId5"/>
          <a:stretch>
            <a:fillRect/>
          </a:stretch>
        </p:blipFill>
        <p:spPr>
          <a:xfrm>
            <a:off x="1527717" y="4289848"/>
            <a:ext cx="5224346" cy="1846695"/>
          </a:xfrm>
          <a:prstGeom prst="rect">
            <a:avLst/>
          </a:prstGeom>
        </p:spPr>
      </p:pic>
    </p:spTree>
    <p:extLst>
      <p:ext uri="{BB962C8B-B14F-4D97-AF65-F5344CB8AC3E}">
        <p14:creationId xmlns:p14="http://schemas.microsoft.com/office/powerpoint/2010/main" val="382522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4"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DE663C-91F3-46A4-967D-431F3BC36A06}"/>
              </a:ext>
            </a:extLst>
          </p:cNvPr>
          <p:cNvSpPr>
            <a:spLocks noGrp="1"/>
          </p:cNvSpPr>
          <p:nvPr>
            <p:ph type="ctrTitle"/>
          </p:nvPr>
        </p:nvSpPr>
        <p:spPr>
          <a:xfrm>
            <a:off x="849683" y="1240076"/>
            <a:ext cx="2727813" cy="4584527"/>
          </a:xfrm>
        </p:spPr>
        <p:txBody>
          <a:bodyPr vert="horz" lIns="91440" tIns="45720" rIns="91440" bIns="45720" rtlCol="0" anchor="t">
            <a:normAutofit fontScale="90000"/>
          </a:bodyPr>
          <a:lstStyle/>
          <a:p>
            <a:r>
              <a:rPr lang="en-US" sz="3200" b="0" i="0" kern="1200" cap="all">
                <a:solidFill>
                  <a:srgbClr val="FFFFFF"/>
                </a:solidFill>
                <a:effectLst/>
                <a:latin typeface="+mj-lt"/>
                <a:ea typeface="+mj-ea"/>
                <a:cs typeface="+mj-cs"/>
              </a:rPr>
              <a:t>Nursing Application </a:t>
            </a:r>
            <a:r>
              <a:rPr lang="en-US" sz="3200">
                <a:solidFill>
                  <a:srgbClr val="FFFFFF"/>
                </a:solidFill>
              </a:rPr>
              <a:t>INFORMATION</a:t>
            </a:r>
            <a:br>
              <a:rPr lang="en-US" sz="3200" b="0" i="0" kern="1200" cap="all">
                <a:effectLst/>
              </a:rPr>
            </a:br>
            <a:r>
              <a:rPr lang="en-US" sz="3200" b="0" i="0" kern="1200" cap="all">
                <a:solidFill>
                  <a:srgbClr val="FFFFFF"/>
                </a:solidFill>
                <a:effectLst/>
                <a:latin typeface="+mj-lt"/>
                <a:ea typeface="+mj-ea"/>
                <a:cs typeface="+mj-cs"/>
              </a:rPr>
              <a:t> </a:t>
            </a:r>
            <a:br>
              <a:rPr lang="en-US" sz="3200" b="0" i="0" kern="1200" cap="all">
                <a:effectLst/>
              </a:rPr>
            </a:br>
            <a:r>
              <a:rPr lang="en-US" sz="3200" b="0" i="0" kern="1200" cap="all">
                <a:solidFill>
                  <a:srgbClr val="FFFFFF"/>
                </a:solidFill>
                <a:effectLst/>
                <a:latin typeface="+mj-lt"/>
                <a:ea typeface="+mj-ea"/>
                <a:cs typeface="+mj-cs"/>
              </a:rPr>
              <a:t>Anoka-Ramsey Community College</a:t>
            </a:r>
            <a:r>
              <a:rPr lang="en-US" sz="3200">
                <a:solidFill>
                  <a:srgbClr val="FFFFFF"/>
                </a:solidFill>
              </a:rPr>
              <a:t> (ARCC)</a:t>
            </a:r>
            <a:br>
              <a:rPr lang="en-US" sz="3200" b="0" i="0" kern="1200" cap="all">
                <a:effectLst/>
              </a:rPr>
            </a:br>
            <a:br>
              <a:rPr lang="en-US" sz="3200" b="0" i="0" kern="1200" cap="all">
                <a:effectLst/>
              </a:rPr>
            </a:br>
            <a:r>
              <a:rPr lang="en-US" sz="3200" b="0" i="0" kern="1200" cap="all">
                <a:solidFill>
                  <a:srgbClr val="FFFFFF"/>
                </a:solidFill>
                <a:effectLst/>
                <a:latin typeface="+mj-lt"/>
                <a:ea typeface="+mj-ea"/>
                <a:cs typeface="+mj-cs"/>
              </a:rPr>
              <a:t>Spring 2023</a:t>
            </a:r>
          </a:p>
        </p:txBody>
      </p:sp>
      <p:sp>
        <p:nvSpPr>
          <p:cNvPr id="3" name="Rectangle 2">
            <a:extLst>
              <a:ext uri="{FF2B5EF4-FFF2-40B4-BE49-F238E27FC236}">
                <a16:creationId xmlns:a16="http://schemas.microsoft.com/office/drawing/2014/main" id="{691EA65E-1BAF-400D-B6B1-73117C386FAB}"/>
              </a:ext>
            </a:extLst>
          </p:cNvPr>
          <p:cNvSpPr/>
          <p:nvPr/>
        </p:nvSpPr>
        <p:spPr>
          <a:xfrm>
            <a:off x="4705594" y="1240077"/>
            <a:ext cx="6034827" cy="4916465"/>
          </a:xfrm>
          <a:prstGeom prst="rect">
            <a:avLst/>
          </a:prstGeom>
        </p:spPr>
        <p:txBody>
          <a:bodyPr vert="horz" lIns="91440" tIns="45720" rIns="91440" bIns="45720" rtlCol="0" anchor="t">
            <a:normAutofit fontScale="85000" lnSpcReduction="20000"/>
          </a:bodyPr>
          <a:lstStyle/>
          <a:p>
            <a:pPr indent="-228600" defTabSz="914400">
              <a:lnSpc>
                <a:spcPct val="120000"/>
              </a:lnSpc>
              <a:spcAft>
                <a:spcPts val="600"/>
              </a:spcAft>
              <a:buClr>
                <a:schemeClr val="accent1"/>
              </a:buClr>
              <a:buSzPct val="100000"/>
              <a:buFont typeface="Arial" panose="020B0604020202020204" pitchFamily="34" charset="0"/>
              <a:buChar char="•"/>
            </a:pPr>
            <a:endParaRPr lang="en-US"/>
          </a:p>
          <a:p>
            <a:pPr defTabSz="914400">
              <a:lnSpc>
                <a:spcPct val="120000"/>
              </a:lnSpc>
              <a:spcAft>
                <a:spcPts val="600"/>
              </a:spcAft>
              <a:buClr>
                <a:schemeClr val="accent1"/>
              </a:buClr>
              <a:buSzPct val="100000"/>
            </a:pPr>
            <a:r>
              <a:rPr lang="en-US" sz="2100"/>
              <a:t>The primary purpose of this session is to offer insight on what the Admissions Review Team is looking for in the Experience and Attributes sections of the MANE nursing application.</a:t>
            </a:r>
          </a:p>
          <a:p>
            <a:pPr defTabSz="914400">
              <a:lnSpc>
                <a:spcPct val="120000"/>
              </a:lnSpc>
              <a:spcAft>
                <a:spcPts val="600"/>
              </a:spcAft>
              <a:buClr>
                <a:schemeClr val="accent1"/>
              </a:buClr>
              <a:buSzPct val="100000"/>
            </a:pPr>
            <a:endParaRPr lang="en-US" b="1"/>
          </a:p>
          <a:p>
            <a:pPr defTabSz="914400">
              <a:lnSpc>
                <a:spcPct val="120000"/>
              </a:lnSpc>
              <a:spcAft>
                <a:spcPts val="600"/>
              </a:spcAft>
              <a:buClr>
                <a:schemeClr val="accent1"/>
              </a:buClr>
              <a:buSzPct val="100000"/>
            </a:pPr>
            <a:r>
              <a:rPr lang="en-US" sz="2600" b="1"/>
              <a:t>How does Holistic review of MANE nursing applications at ARCC work?</a:t>
            </a:r>
          </a:p>
          <a:p>
            <a:pPr indent="-228600" defTabSz="914400">
              <a:lnSpc>
                <a:spcPct val="120000"/>
              </a:lnSpc>
              <a:spcAft>
                <a:spcPts val="600"/>
              </a:spcAft>
              <a:buClr>
                <a:schemeClr val="accent1"/>
              </a:buClr>
              <a:buSzPct val="100000"/>
              <a:buFont typeface="Arial" panose="020B0604020202020204" pitchFamily="34" charset="0"/>
              <a:buChar char="•"/>
            </a:pPr>
            <a:endParaRPr lang="en-US"/>
          </a:p>
          <a:p>
            <a:pPr marL="285750" indent="-228600" defTabSz="914400">
              <a:lnSpc>
                <a:spcPct val="120000"/>
              </a:lnSpc>
              <a:spcAft>
                <a:spcPts val="600"/>
              </a:spcAft>
              <a:buClr>
                <a:schemeClr val="accent1"/>
              </a:buClr>
              <a:buSzPct val="100000"/>
              <a:buFont typeface="Arial" panose="020B0604020202020204" pitchFamily="34" charset="0"/>
              <a:buChar char="•"/>
            </a:pPr>
            <a:r>
              <a:rPr lang="en-US"/>
              <a:t>The Admissions Review Team first confirms you have completed the required prerequisite courses with a minimum 2.75 GPA and provided an ATI TEAS score. The GPA and TEAS are the “Metrics” portion of the application.</a:t>
            </a:r>
          </a:p>
          <a:p>
            <a:pPr marL="57150" defTabSz="914400">
              <a:lnSpc>
                <a:spcPct val="120000"/>
              </a:lnSpc>
              <a:spcAft>
                <a:spcPts val="600"/>
              </a:spcAft>
              <a:buClr>
                <a:schemeClr val="accent1"/>
              </a:buClr>
              <a:buSzPct val="100000"/>
            </a:pPr>
            <a:endParaRPr lang="en-US"/>
          </a:p>
          <a:p>
            <a:pPr marL="285750" indent="-228600" defTabSz="914400">
              <a:lnSpc>
                <a:spcPct val="120000"/>
              </a:lnSpc>
              <a:spcAft>
                <a:spcPts val="600"/>
              </a:spcAft>
              <a:buClr>
                <a:schemeClr val="accent1"/>
              </a:buClr>
              <a:buSzPct val="100000"/>
              <a:buFont typeface="Arial" panose="020B0604020202020204" pitchFamily="34" charset="0"/>
              <a:buChar char="•"/>
            </a:pPr>
            <a:r>
              <a:rPr lang="en-US"/>
              <a:t>When the Metrics portion of the nursing application is verified, the remainder of the application, the “Experience” and “Attributes” sections, is evaluated. </a:t>
            </a:r>
          </a:p>
          <a:p>
            <a:pPr marL="285750" indent="-228600" defTabSz="914400">
              <a:lnSpc>
                <a:spcPct val="120000"/>
              </a:lnSpc>
              <a:spcAft>
                <a:spcPts val="600"/>
              </a:spcAft>
              <a:buClr>
                <a:schemeClr val="accent1"/>
              </a:buClr>
              <a:buSzPct val="100000"/>
              <a:buFont typeface="Arial" panose="020B0604020202020204" pitchFamily="34" charset="0"/>
              <a:buChar char="•"/>
            </a:pPr>
            <a:endParaRPr lang="en-US"/>
          </a:p>
          <a:p>
            <a:pPr marL="285750" indent="-228600" defTabSz="914400">
              <a:lnSpc>
                <a:spcPct val="120000"/>
              </a:lnSpc>
              <a:spcAft>
                <a:spcPts val="600"/>
              </a:spcAft>
              <a:buClr>
                <a:schemeClr val="accent1"/>
              </a:buClr>
              <a:buSzPct val="100000"/>
              <a:buFont typeface="Arial" panose="020B0604020202020204" pitchFamily="34" charset="0"/>
              <a:buChar char="•"/>
            </a:pPr>
            <a:endParaRPr lang="en-US"/>
          </a:p>
        </p:txBody>
      </p:sp>
      <p:pic>
        <p:nvPicPr>
          <p:cNvPr id="10" name="Picture 9">
            <a:extLst>
              <a:ext uri="{FF2B5EF4-FFF2-40B4-BE49-F238E27FC236}">
                <a16:creationId xmlns:a16="http://schemas.microsoft.com/office/drawing/2014/main" id="{86F89BC4-2CF7-455A-A138-EABFDD11CF12}"/>
              </a:ext>
            </a:extLst>
          </p:cNvPr>
          <p:cNvPicPr>
            <a:picLocks noChangeAspect="1"/>
          </p:cNvPicPr>
          <p:nvPr/>
        </p:nvPicPr>
        <p:blipFill>
          <a:blip r:embed="rId4"/>
          <a:stretch>
            <a:fillRect/>
          </a:stretch>
        </p:blipFill>
        <p:spPr>
          <a:xfrm>
            <a:off x="10563579" y="538619"/>
            <a:ext cx="1462473" cy="2390580"/>
          </a:xfrm>
          <a:prstGeom prst="rect">
            <a:avLst/>
          </a:prstGeom>
        </p:spPr>
      </p:pic>
    </p:spTree>
    <p:extLst>
      <p:ext uri="{BB962C8B-B14F-4D97-AF65-F5344CB8AC3E}">
        <p14:creationId xmlns:p14="http://schemas.microsoft.com/office/powerpoint/2010/main" val="1669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3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5DD5E04-FD32-4485-B866-7978979B5620}"/>
              </a:ext>
            </a:extLst>
          </p:cNvPr>
          <p:cNvPicPr>
            <a:picLocks noChangeAspect="1"/>
          </p:cNvPicPr>
          <p:nvPr/>
        </p:nvPicPr>
        <p:blipFill>
          <a:blip r:embed="rId3"/>
          <a:stretch>
            <a:fillRect/>
          </a:stretch>
        </p:blipFill>
        <p:spPr>
          <a:xfrm>
            <a:off x="2048572" y="1128098"/>
            <a:ext cx="8102221" cy="4598011"/>
          </a:xfrm>
          <a:prstGeom prst="rect">
            <a:avLst/>
          </a:prstGeom>
        </p:spPr>
      </p:pic>
      <p:sp>
        <p:nvSpPr>
          <p:cNvPr id="22" name="Rectangle 21">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8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8C1A9-5969-46CD-AA56-086605383725}"/>
              </a:ext>
            </a:extLst>
          </p:cNvPr>
          <p:cNvPicPr>
            <a:picLocks noChangeAspect="1"/>
          </p:cNvPicPr>
          <p:nvPr/>
        </p:nvPicPr>
        <p:blipFill>
          <a:blip r:embed="rId2"/>
          <a:stretch>
            <a:fillRect/>
          </a:stretch>
        </p:blipFill>
        <p:spPr>
          <a:xfrm>
            <a:off x="1706042" y="0"/>
            <a:ext cx="8834343" cy="6858000"/>
          </a:xfrm>
          <a:prstGeom prst="rect">
            <a:avLst/>
          </a:prstGeom>
        </p:spPr>
      </p:pic>
    </p:spTree>
    <p:extLst>
      <p:ext uri="{BB962C8B-B14F-4D97-AF65-F5344CB8AC3E}">
        <p14:creationId xmlns:p14="http://schemas.microsoft.com/office/powerpoint/2010/main" val="84236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1" name="Rectangle 6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2" name="Picture 6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3" name="Straight Connector 6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68">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222BE28-79CA-BB25-84F5-6D9A97567245}"/>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Experiences – </a:t>
            </a:r>
            <a:r>
              <a:rPr lang="en-US" sz="2400"/>
              <a:t>weighted at </a:t>
            </a:r>
            <a:r>
              <a:rPr lang="en-US" sz="2400" b="1">
                <a:solidFill>
                  <a:srgbClr val="FF0000"/>
                </a:solidFill>
              </a:rPr>
              <a:t>40% </a:t>
            </a:r>
            <a:r>
              <a:rPr lang="en-US" sz="2400"/>
              <a:t>in admission Review</a:t>
            </a:r>
            <a:br>
              <a:rPr lang="en-US"/>
            </a:br>
            <a:r>
              <a:rPr lang="en-US" sz="2400" i="1"/>
              <a:t>2 Related Questions on Nursing Application:</a:t>
            </a:r>
            <a:r>
              <a:rPr lang="en-US" i="1"/>
              <a:t> </a:t>
            </a:r>
          </a:p>
        </p:txBody>
      </p:sp>
      <p:grpSp>
        <p:nvGrpSpPr>
          <p:cNvPr id="85" name="Group 70">
            <a:extLst>
              <a:ext uri="{FF2B5EF4-FFF2-40B4-BE49-F238E27FC236}">
                <a16:creationId xmlns:a16="http://schemas.microsoft.com/office/drawing/2014/main" id="{F2C08210-135F-434B-9B07-F3B4978C6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130" y="2012810"/>
            <a:ext cx="4954206" cy="3453535"/>
            <a:chOff x="7807230" y="2012810"/>
            <a:chExt cx="3251252" cy="3459865"/>
          </a:xfrm>
        </p:grpSpPr>
        <p:sp>
          <p:nvSpPr>
            <p:cNvPr id="72" name="Rectangle 71">
              <a:extLst>
                <a:ext uri="{FF2B5EF4-FFF2-40B4-BE49-F238E27FC236}">
                  <a16:creationId xmlns:a16="http://schemas.microsoft.com/office/drawing/2014/main" id="{F67A18BA-FBAA-4972-B2EE-86107FA7F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72">
              <a:extLst>
                <a:ext uri="{FF2B5EF4-FFF2-40B4-BE49-F238E27FC236}">
                  <a16:creationId xmlns:a16="http://schemas.microsoft.com/office/drawing/2014/main" id="{8776751E-B197-4182-95E7-62121266B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5" descr="Text&#10;&#10;Description automatically generated">
            <a:extLst>
              <a:ext uri="{FF2B5EF4-FFF2-40B4-BE49-F238E27FC236}">
                <a16:creationId xmlns:a16="http://schemas.microsoft.com/office/drawing/2014/main" id="{6DB34EFD-47CD-70BB-A7FC-1832824F2F0F}"/>
              </a:ext>
            </a:extLst>
          </p:cNvPr>
          <p:cNvPicPr>
            <a:picLocks noGrp="1" noChangeAspect="1"/>
          </p:cNvPicPr>
          <p:nvPr>
            <p:ph sz="half" idx="1"/>
          </p:nvPr>
        </p:nvPicPr>
        <p:blipFill>
          <a:blip r:embed="rId3"/>
          <a:stretch>
            <a:fillRect/>
          </a:stretch>
        </p:blipFill>
        <p:spPr>
          <a:xfrm>
            <a:off x="1626446" y="2371430"/>
            <a:ext cx="4613872" cy="2506952"/>
          </a:xfrm>
          <a:prstGeom prst="rect">
            <a:avLst/>
          </a:prstGeom>
        </p:spPr>
      </p:pic>
      <p:sp>
        <p:nvSpPr>
          <p:cNvPr id="4" name="Text Placeholder 3">
            <a:extLst>
              <a:ext uri="{FF2B5EF4-FFF2-40B4-BE49-F238E27FC236}">
                <a16:creationId xmlns:a16="http://schemas.microsoft.com/office/drawing/2014/main" id="{25FA809F-47EE-B6CB-8D15-4324AD78F050}"/>
              </a:ext>
            </a:extLst>
          </p:cNvPr>
          <p:cNvSpPr>
            <a:spLocks noGrp="1"/>
          </p:cNvSpPr>
          <p:nvPr>
            <p:ph sz="half" idx="2"/>
          </p:nvPr>
        </p:nvSpPr>
        <p:spPr>
          <a:xfrm>
            <a:off x="6903337" y="2015734"/>
            <a:ext cx="4158849" cy="3450613"/>
          </a:xfrm>
        </p:spPr>
        <p:txBody>
          <a:bodyPr vert="horz" lIns="91440" tIns="45720" rIns="91440" bIns="45720" rtlCol="0" anchor="t">
            <a:normAutofit/>
          </a:bodyPr>
          <a:lstStyle/>
          <a:p>
            <a:pPr marL="0" indent="0">
              <a:lnSpc>
                <a:spcPct val="110000"/>
              </a:lnSpc>
              <a:buNone/>
            </a:pPr>
            <a:r>
              <a:rPr lang="en-US" sz="1400" b="1"/>
              <a:t>[Service]Work/Volunteer Experiences</a:t>
            </a:r>
            <a:r>
              <a:rPr lang="en-US" sz="1400"/>
              <a:t>: List up to five work or volunteer experiences that were or are most impactful for you. Provide name of organization, position/role, and timeframe of involvement. </a:t>
            </a:r>
          </a:p>
          <a:p>
            <a:pPr marL="0" indent="0">
              <a:lnSpc>
                <a:spcPct val="110000"/>
              </a:lnSpc>
              <a:buNone/>
            </a:pPr>
            <a:endParaRPr lang="en-US" sz="1400"/>
          </a:p>
          <a:p>
            <a:pPr marL="0" indent="0">
              <a:lnSpc>
                <a:spcPct val="110000"/>
              </a:lnSpc>
              <a:buNone/>
            </a:pPr>
            <a:r>
              <a:rPr lang="en-US" sz="1400" b="1"/>
              <a:t>Lived Experience:</a:t>
            </a:r>
            <a:r>
              <a:rPr lang="en-US" sz="1400"/>
              <a:t> 250 words or less and may be typed or cut and paste. Do not include your name in essay. “Describe your personal lived experiences outside of work and educational experiences. Include how this inspires you to become a nurse and what this teaches you about the commitment and drive it takes to be a successful and committed nurse.” </a:t>
            </a:r>
          </a:p>
        </p:txBody>
      </p:sp>
    </p:spTree>
    <p:extLst>
      <p:ext uri="{BB962C8B-B14F-4D97-AF65-F5344CB8AC3E}">
        <p14:creationId xmlns:p14="http://schemas.microsoft.com/office/powerpoint/2010/main" val="393081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3DDD2-3FD4-40B0-BC5C-AADCFF249557}"/>
              </a:ext>
            </a:extLst>
          </p:cNvPr>
          <p:cNvSpPr>
            <a:spLocks noGrp="1"/>
          </p:cNvSpPr>
          <p:nvPr>
            <p:ph sz="half" idx="4294967295"/>
          </p:nvPr>
        </p:nvSpPr>
        <p:spPr>
          <a:xfrm>
            <a:off x="157942" y="74815"/>
            <a:ext cx="11916598" cy="5972323"/>
          </a:xfrm>
        </p:spPr>
        <p:txBody>
          <a:bodyPr vert="horz" lIns="91440" tIns="45720" rIns="91440" bIns="45720" rtlCol="0" anchor="t">
            <a:normAutofit fontScale="55000" lnSpcReduction="20000"/>
          </a:bodyPr>
          <a:lstStyle/>
          <a:p>
            <a:pPr marL="0" indent="0">
              <a:lnSpc>
                <a:spcPct val="107000"/>
              </a:lnSpc>
              <a:spcBef>
                <a:spcPts val="0"/>
              </a:spcBef>
              <a:spcAft>
                <a:spcPts val="800"/>
              </a:spcAft>
              <a:buNone/>
            </a:pPr>
            <a:r>
              <a:rPr lang="en-US" sz="3800" b="1">
                <a:solidFill>
                  <a:srgbClr val="0070C0"/>
                </a:solidFill>
                <a:latin typeface="Calibri" panose="020F0502020204030204" pitchFamily="34" charset="0"/>
                <a:cs typeface="Calibri" panose="020F0502020204030204" pitchFamily="34" charset="0"/>
              </a:rPr>
              <a:t>[Service]Work/Volunteer Experiences</a:t>
            </a:r>
            <a:r>
              <a:rPr lang="en-US" sz="3800">
                <a:solidFill>
                  <a:srgbClr val="0070C0"/>
                </a:solidFill>
                <a:latin typeface="Calibri" panose="020F0502020204030204" pitchFamily="34" charset="0"/>
                <a:cs typeface="Calibri" panose="020F0502020204030204" pitchFamily="34" charset="0"/>
              </a:rPr>
              <a:t>: List up to five work or volunteer experiences that were or are most impactful for you. Provide name of organization, position/role, and timeframe of involvement. </a:t>
            </a:r>
            <a:endParaRPr lang="en-US" sz="3800" b="1">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3800">
                <a:solidFill>
                  <a:srgbClr val="201F1E"/>
                </a:solidFill>
                <a:latin typeface="Calibri"/>
                <a:ea typeface="Times New Roman" panose="02020603050405020304" pitchFamily="18" charset="0"/>
                <a:cs typeface="Calibri"/>
              </a:rPr>
              <a:t>What comes to mind when someone asks how you’ve spent your time? Work? Volunteer? Caregiver? Try to list 5</a:t>
            </a:r>
            <a:r>
              <a:rPr lang="en-US" sz="3800">
                <a:solidFill>
                  <a:srgbClr val="201F1E"/>
                </a:solidFill>
                <a:effectLst/>
                <a:latin typeface="Calibri"/>
                <a:ea typeface="Times New Roman" panose="02020603050405020304" pitchFamily="18" charset="0"/>
                <a:cs typeface="Calibri"/>
              </a:rPr>
              <a:t>. If you were at the same facility for several years, list separate roles served. Example: </a:t>
            </a:r>
            <a:endParaRPr lang="en-US" sz="3800">
              <a:effectLst/>
              <a:latin typeface="Calibri"/>
              <a:ea typeface="Times New Roman" panose="02020603050405020304" pitchFamily="18" charset="0"/>
              <a:cs typeface="Calibri"/>
            </a:endParaRPr>
          </a:p>
          <a:p>
            <a:pPr marL="0" marR="0" indent="0" fontAlgn="base">
              <a:spcBef>
                <a:spcPts val="0"/>
              </a:spcBef>
              <a:spcAft>
                <a:spcPts val="0"/>
              </a:spcAft>
              <a:buNone/>
            </a:pPr>
            <a:r>
              <a:rPr lang="en-US" sz="3800" u="sng">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Organization                 Title of Position/Primary Role                  Timeframe of Involvement</a:t>
            </a:r>
            <a:r>
              <a:rPr lang="en-US" sz="38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800">
              <a:effectLst/>
              <a:latin typeface="Calibri" panose="020F0502020204030204" pitchFamily="34" charset="0"/>
              <a:ea typeface="Times New Roman" panose="02020603050405020304" pitchFamily="18" charset="0"/>
              <a:cs typeface="Calibri" panose="020F0502020204030204" pitchFamily="34" charset="0"/>
            </a:endParaRPr>
          </a:p>
          <a:p>
            <a:pPr marL="0" indent="0" fontAlgn="base">
              <a:spcBef>
                <a:spcPts val="0"/>
              </a:spcBef>
              <a:buNone/>
            </a:pPr>
            <a:r>
              <a:rPr lang="en-US" sz="3800">
                <a:solidFill>
                  <a:srgbClr val="201F1E"/>
                </a:solidFill>
                <a:effectLst/>
                <a:latin typeface="Calibri"/>
                <a:ea typeface="Times New Roman" panose="02020603050405020304" pitchFamily="18" charset="0"/>
                <a:cs typeface="Calibri"/>
              </a:rPr>
              <a:t>Sally Group Home</a:t>
            </a:r>
            <a:r>
              <a:rPr lang="en-US" sz="3800">
                <a:solidFill>
                  <a:srgbClr val="201F1E"/>
                </a:solidFill>
                <a:latin typeface="Calibri"/>
                <a:ea typeface="Times New Roman" panose="02020603050405020304" pitchFamily="18" charset="0"/>
                <a:cs typeface="Calibri"/>
              </a:rPr>
              <a:t>       </a:t>
            </a:r>
            <a:r>
              <a:rPr lang="en-US" sz="3800">
                <a:solidFill>
                  <a:srgbClr val="201F1E"/>
                </a:solidFill>
                <a:effectLst/>
                <a:latin typeface="Calibri"/>
                <a:ea typeface="Times New Roman" panose="02020603050405020304" pitchFamily="18" charset="0"/>
                <a:cs typeface="Calibri"/>
              </a:rPr>
              <a:t> Volunteer </a:t>
            </a:r>
            <a:r>
              <a:rPr lang="en-US" sz="3600">
                <a:solidFill>
                  <a:srgbClr val="201F1E"/>
                </a:solidFill>
                <a:effectLst/>
                <a:latin typeface="Calibri"/>
                <a:ea typeface="Times New Roman" panose="02020603050405020304" pitchFamily="18" charset="0"/>
                <a:cs typeface="Calibri"/>
              </a:rPr>
              <a:t>(card games with residents)</a:t>
            </a:r>
            <a:r>
              <a:rPr lang="en-US" sz="3600">
                <a:solidFill>
                  <a:srgbClr val="201F1E"/>
                </a:solidFill>
                <a:latin typeface="Calibri"/>
                <a:ea typeface="Times New Roman" panose="02020603050405020304" pitchFamily="18" charset="0"/>
                <a:cs typeface="Calibri"/>
              </a:rPr>
              <a:t>    </a:t>
            </a:r>
            <a:r>
              <a:rPr lang="en-US" sz="3800">
                <a:solidFill>
                  <a:srgbClr val="201F1E"/>
                </a:solidFill>
                <a:effectLst/>
                <a:latin typeface="Calibri"/>
                <a:ea typeface="Times New Roman" panose="02020603050405020304" pitchFamily="18" charset="0"/>
                <a:cs typeface="Calibri"/>
              </a:rPr>
              <a:t>December 2013 </a:t>
            </a:r>
            <a:r>
              <a:rPr lang="en-US" sz="3800">
                <a:solidFill>
                  <a:srgbClr val="201F1E"/>
                </a:solidFill>
                <a:latin typeface="Calibri"/>
                <a:ea typeface="Times New Roman" panose="02020603050405020304" pitchFamily="18" charset="0"/>
                <a:cs typeface="Calibri"/>
              </a:rPr>
              <a:t>- </a:t>
            </a:r>
            <a:r>
              <a:rPr lang="en-US" sz="3800">
                <a:solidFill>
                  <a:srgbClr val="201F1E"/>
                </a:solidFill>
                <a:effectLst/>
                <a:latin typeface="Calibri"/>
                <a:ea typeface="Times New Roman" panose="02020603050405020304" pitchFamily="18" charset="0"/>
                <a:cs typeface="Calibri"/>
              </a:rPr>
              <a:t>2014 weekly </a:t>
            </a:r>
            <a:endParaRPr lang="en-US" sz="3800">
              <a:effectLst/>
              <a:latin typeface="Calibri"/>
              <a:ea typeface="Times New Roman" panose="02020603050405020304" pitchFamily="18" charset="0"/>
              <a:cs typeface="Calibri"/>
            </a:endParaRPr>
          </a:p>
          <a:p>
            <a:pPr marL="0" indent="0" fontAlgn="base">
              <a:spcBef>
                <a:spcPts val="0"/>
              </a:spcBef>
              <a:buNone/>
            </a:pPr>
            <a:r>
              <a:rPr lang="en-US" sz="3800">
                <a:solidFill>
                  <a:srgbClr val="201F1E"/>
                </a:solidFill>
                <a:effectLst/>
                <a:latin typeface="Calibri"/>
                <a:ea typeface="Times New Roman" panose="02020603050405020304" pitchFamily="18" charset="0"/>
                <a:cs typeface="Calibri"/>
              </a:rPr>
              <a:t>Sally Group Home</a:t>
            </a:r>
            <a:r>
              <a:rPr lang="en-US" sz="3800">
                <a:solidFill>
                  <a:srgbClr val="201F1E"/>
                </a:solidFill>
                <a:latin typeface="Calibri"/>
                <a:ea typeface="Times New Roman" panose="02020603050405020304" pitchFamily="18" charset="0"/>
                <a:cs typeface="Calibri"/>
              </a:rPr>
              <a:t>        </a:t>
            </a:r>
            <a:r>
              <a:rPr lang="en-US" sz="3800">
                <a:solidFill>
                  <a:srgbClr val="201F1E"/>
                </a:solidFill>
                <a:effectLst/>
                <a:latin typeface="Calibri"/>
                <a:ea typeface="Times New Roman" panose="02020603050405020304" pitchFamily="18" charset="0"/>
                <a:cs typeface="Calibri"/>
              </a:rPr>
              <a:t> CNA</a:t>
            </a:r>
            <a:r>
              <a:rPr lang="en-US" sz="3800">
                <a:solidFill>
                  <a:srgbClr val="201F1E"/>
                </a:solidFill>
                <a:latin typeface="Calibri"/>
                <a:ea typeface="Times New Roman" panose="02020603050405020304" pitchFamily="18" charset="0"/>
                <a:cs typeface="Calibri"/>
              </a:rPr>
              <a:t>                                                            </a:t>
            </a:r>
            <a:r>
              <a:rPr lang="en-US" sz="3800">
                <a:solidFill>
                  <a:srgbClr val="201F1E"/>
                </a:solidFill>
                <a:effectLst/>
                <a:latin typeface="Calibri"/>
                <a:ea typeface="Times New Roman" panose="02020603050405020304" pitchFamily="18" charset="0"/>
                <a:cs typeface="Calibri"/>
              </a:rPr>
              <a:t> December </a:t>
            </a:r>
            <a:r>
              <a:rPr lang="en-US" sz="3800">
                <a:solidFill>
                  <a:srgbClr val="201F1E"/>
                </a:solidFill>
                <a:latin typeface="Calibri"/>
                <a:ea typeface="Times New Roman" panose="02020603050405020304" pitchFamily="18" charset="0"/>
                <a:cs typeface="Calibri"/>
              </a:rPr>
              <a:t>2015 -</a:t>
            </a:r>
            <a:r>
              <a:rPr lang="en-US" sz="3800">
                <a:solidFill>
                  <a:srgbClr val="201F1E"/>
                </a:solidFill>
                <a:effectLst/>
                <a:latin typeface="Calibri"/>
                <a:ea typeface="Times New Roman" panose="02020603050405020304" pitchFamily="18" charset="0"/>
                <a:cs typeface="Calibri"/>
              </a:rPr>
              <a:t> present</a:t>
            </a:r>
          </a:p>
          <a:p>
            <a:pPr marL="0" marR="0" indent="0" fontAlgn="base">
              <a:spcBef>
                <a:spcPts val="0"/>
              </a:spcBef>
              <a:spcAft>
                <a:spcPts val="0"/>
              </a:spcAft>
              <a:buNone/>
            </a:pPr>
            <a:endParaRPr lang="en-US" sz="3800">
              <a:effectLst/>
              <a:latin typeface="Calibri" panose="020F0502020204030204" pitchFamily="34" charset="0"/>
              <a:ea typeface="Times New Roman" panose="02020603050405020304" pitchFamily="18" charset="0"/>
              <a:cs typeface="Calibri" panose="020F0502020204030204" pitchFamily="34" charset="0"/>
            </a:endParaRPr>
          </a:p>
          <a:p>
            <a:pPr fontAlgn="base">
              <a:spcBef>
                <a:spcPts val="0"/>
              </a:spcBef>
            </a:pPr>
            <a:r>
              <a:rPr lang="en-US" sz="3800">
                <a:solidFill>
                  <a:srgbClr val="201F1E"/>
                </a:solidFill>
                <a:effectLst/>
                <a:latin typeface="Calibri"/>
                <a:ea typeface="Times New Roman" panose="02020603050405020304" pitchFamily="18" charset="0"/>
                <a:cs typeface="Calibri"/>
              </a:rPr>
              <a:t>LPN, CNA, EMT, MA, phlebotomist, home care aid; any healthcare experiences</a:t>
            </a:r>
            <a:endParaRPr lang="en-US" sz="3800">
              <a:effectLst/>
              <a:latin typeface="Calibri"/>
              <a:ea typeface="Times New Roman" panose="02020603050405020304" pitchFamily="18" charset="0"/>
              <a:cs typeface="Calibri"/>
            </a:endParaRPr>
          </a:p>
          <a:p>
            <a:pPr fontAlgn="base">
              <a:spcBef>
                <a:spcPts val="0"/>
              </a:spcBef>
            </a:pPr>
            <a:r>
              <a:rPr lang="en-US" sz="3800">
                <a:latin typeface="Calibri"/>
                <a:ea typeface="Times New Roman" panose="02020603050405020304" pitchFamily="18" charset="0"/>
                <a:cs typeface="Calibri"/>
              </a:rPr>
              <a:t>h</a:t>
            </a:r>
            <a:r>
              <a:rPr lang="en-US" sz="3800">
                <a:effectLst/>
                <a:latin typeface="Calibri"/>
                <a:ea typeface="Times New Roman" panose="02020603050405020304" pitchFamily="18" charset="0"/>
                <a:cs typeface="Calibri"/>
              </a:rPr>
              <a:t>ealth </a:t>
            </a:r>
            <a:r>
              <a:rPr lang="en-US" sz="3800" b="0" i="0">
                <a:solidFill>
                  <a:srgbClr val="201F1E"/>
                </a:solidFill>
                <a:effectLst/>
                <a:latin typeface="Calibri"/>
                <a:ea typeface="Calibri"/>
                <a:cs typeface="Calibri"/>
              </a:rPr>
              <a:t>care experience is not required, but many students that have no exposure to the health field pursue CNA certification or other health care initiatives</a:t>
            </a:r>
          </a:p>
          <a:p>
            <a:pPr fontAlgn="base">
              <a:spcBef>
                <a:spcPts val="0"/>
              </a:spcBef>
            </a:pPr>
            <a:r>
              <a:rPr lang="en-US" sz="3800">
                <a:solidFill>
                  <a:srgbClr val="201F1E"/>
                </a:solidFill>
                <a:latin typeface="Calibri"/>
                <a:ea typeface="Calibri"/>
                <a:cs typeface="Calibri"/>
              </a:rPr>
              <a:t>i</a:t>
            </a:r>
            <a:r>
              <a:rPr lang="en-US" sz="3800" b="0" i="0">
                <a:solidFill>
                  <a:srgbClr val="201F1E"/>
                </a:solidFill>
                <a:effectLst/>
                <a:latin typeface="Calibri"/>
                <a:ea typeface="Calibri"/>
                <a:cs typeface="Calibri"/>
              </a:rPr>
              <a:t>nclude service experiences: wait staff, hair stylist, barista, </a:t>
            </a:r>
            <a:r>
              <a:rPr lang="en-US" sz="3800">
                <a:solidFill>
                  <a:srgbClr val="201F1E"/>
                </a:solidFill>
                <a:latin typeface="Calibri"/>
                <a:ea typeface="Calibri"/>
                <a:cs typeface="Calibri"/>
              </a:rPr>
              <a:t>taxi, retail</a:t>
            </a:r>
            <a:r>
              <a:rPr lang="en-US" sz="3800" b="0" i="0">
                <a:solidFill>
                  <a:srgbClr val="201F1E"/>
                </a:solidFill>
                <a:effectLst/>
                <a:latin typeface="Calibri"/>
                <a:ea typeface="Calibri"/>
                <a:cs typeface="Calibri"/>
              </a:rPr>
              <a:t> or customer service of any kind</a:t>
            </a:r>
            <a:r>
              <a:rPr lang="en-US" sz="3800" b="0" i="0">
                <a:solidFill>
                  <a:srgbClr val="000000"/>
                </a:solidFill>
                <a:effectLst/>
                <a:latin typeface="Calibri"/>
                <a:ea typeface="Calibri"/>
                <a:cs typeface="Calibri"/>
              </a:rPr>
              <a:t> </a:t>
            </a:r>
            <a:r>
              <a:rPr lang="en-US" sz="3800" b="0" i="0">
                <a:solidFill>
                  <a:srgbClr val="201F1E"/>
                </a:solidFill>
                <a:effectLst/>
                <a:latin typeface="Calibri"/>
                <a:ea typeface="Calibri"/>
                <a:cs typeface="Calibri"/>
              </a:rPr>
              <a:t> </a:t>
            </a:r>
          </a:p>
          <a:p>
            <a:pPr fontAlgn="base">
              <a:spcBef>
                <a:spcPts val="0"/>
              </a:spcBef>
            </a:pPr>
            <a:r>
              <a:rPr lang="en-US" sz="3800">
                <a:solidFill>
                  <a:srgbClr val="201F1E"/>
                </a:solidFill>
                <a:latin typeface="Calibri" panose="020F0502020204030204" pitchFamily="34" charset="0"/>
                <a:cs typeface="Calibri" panose="020F0502020204030204" pitchFamily="34" charset="0"/>
              </a:rPr>
              <a:t>a</a:t>
            </a:r>
            <a:r>
              <a:rPr lang="en-US" sz="3800" b="0" i="0">
                <a:solidFill>
                  <a:srgbClr val="201F1E"/>
                </a:solidFill>
                <a:effectLst/>
                <a:latin typeface="Calibri" panose="020F0502020204030204" pitchFamily="34" charset="0"/>
                <a:cs typeface="Calibri" panose="020F0502020204030204" pitchFamily="34" charset="0"/>
              </a:rPr>
              <a:t>re you or have </a:t>
            </a:r>
            <a:r>
              <a:rPr lang="en-US" sz="3800">
                <a:solidFill>
                  <a:srgbClr val="201F1E"/>
                </a:solidFill>
                <a:latin typeface="Calibri" panose="020F0502020204030204" pitchFamily="34" charset="0"/>
                <a:cs typeface="Calibri" panose="020F0502020204030204" pitchFamily="34" charset="0"/>
              </a:rPr>
              <a:t>you been a primary caregiver, do you </a:t>
            </a:r>
            <a:r>
              <a:rPr lang="en-US" sz="3800" b="0" i="0">
                <a:solidFill>
                  <a:srgbClr val="201F1E"/>
                </a:solidFill>
                <a:effectLst/>
                <a:latin typeface="Calibri" panose="020F0502020204030204" pitchFamily="34" charset="0"/>
                <a:cs typeface="Calibri" panose="020F0502020204030204" pitchFamily="34" charset="0"/>
              </a:rPr>
              <a:t>have children or provide foster care?</a:t>
            </a:r>
          </a:p>
          <a:p>
            <a:pPr fontAlgn="base">
              <a:spcBef>
                <a:spcPts val="0"/>
              </a:spcBef>
            </a:pPr>
            <a:r>
              <a:rPr lang="en-US" sz="3800">
                <a:solidFill>
                  <a:srgbClr val="201F1E"/>
                </a:solidFill>
                <a:latin typeface="Calibri"/>
                <a:ea typeface="Calibri"/>
                <a:cs typeface="Calibri"/>
              </a:rPr>
              <a:t>i</a:t>
            </a:r>
            <a:r>
              <a:rPr lang="en-US" sz="3800" b="0" i="0">
                <a:solidFill>
                  <a:srgbClr val="201F1E"/>
                </a:solidFill>
                <a:effectLst/>
                <a:latin typeface="Calibri"/>
                <a:ea typeface="Calibri"/>
                <a:cs typeface="Calibri"/>
              </a:rPr>
              <a:t>ndicate if you are a </a:t>
            </a:r>
            <a:r>
              <a:rPr lang="en-US" sz="3800">
                <a:solidFill>
                  <a:srgbClr val="201F1E"/>
                </a:solidFill>
                <a:latin typeface="Calibri"/>
                <a:ea typeface="Calibri"/>
                <a:cs typeface="Calibri"/>
              </a:rPr>
              <a:t>full-time or PSEO </a:t>
            </a:r>
            <a:r>
              <a:rPr lang="en-US" sz="3800" b="0" i="0">
                <a:solidFill>
                  <a:srgbClr val="201F1E"/>
                </a:solidFill>
                <a:effectLst/>
                <a:latin typeface="Calibri"/>
                <a:ea typeface="Calibri"/>
                <a:cs typeface="Calibri"/>
              </a:rPr>
              <a:t>student, or part of TRIO or the SUCCESS program on campus</a:t>
            </a:r>
            <a:r>
              <a:rPr lang="en-US" sz="3800">
                <a:solidFill>
                  <a:srgbClr val="201F1E"/>
                </a:solidFill>
                <a:latin typeface="Calibri"/>
                <a:ea typeface="Calibri"/>
                <a:cs typeface="Calibri"/>
              </a:rPr>
              <a:t> </a:t>
            </a:r>
            <a:endParaRPr lang="en-US" sz="3800" b="0" i="0">
              <a:solidFill>
                <a:srgbClr val="201F1E"/>
              </a:solidFill>
              <a:effectLst/>
              <a:latin typeface="Calibri" panose="020F0502020204030204" pitchFamily="34" charset="0"/>
              <a:ea typeface="Calibri"/>
              <a:cs typeface="Calibri" panose="020F0502020204030204" pitchFamily="34" charset="0"/>
            </a:endParaRPr>
          </a:p>
          <a:p>
            <a:pPr fontAlgn="base">
              <a:spcBef>
                <a:spcPts val="0"/>
              </a:spcBef>
            </a:pPr>
            <a:r>
              <a:rPr lang="en-US" sz="3800" b="0" i="0">
                <a:solidFill>
                  <a:srgbClr val="201F1E"/>
                </a:solidFill>
                <a:effectLst/>
                <a:latin typeface="Calibri" panose="020F0502020204030204" pitchFamily="34" charset="0"/>
                <a:cs typeface="Calibri" panose="020F0502020204030204" pitchFamily="34" charset="0"/>
              </a:rPr>
              <a:t>engagements at church or in community as a mentor, tutor, peer counselor, Girl/Boy Scouts volunteer, or other volunteer efforts at</a:t>
            </a:r>
            <a:r>
              <a:rPr lang="en-US" sz="3800" b="0" i="0">
                <a:solidFill>
                  <a:srgbClr val="000000"/>
                </a:solidFill>
                <a:effectLst/>
                <a:latin typeface="Calibri" panose="020F0502020204030204" pitchFamily="34" charset="0"/>
                <a:cs typeface="Calibri" panose="020F0502020204030204" pitchFamily="34" charset="0"/>
              </a:rPr>
              <a:t> </a:t>
            </a:r>
            <a:r>
              <a:rPr lang="en-US" sz="3800" b="0" i="0">
                <a:solidFill>
                  <a:srgbClr val="201F1E"/>
                </a:solidFill>
                <a:effectLst/>
                <a:latin typeface="Calibri" panose="020F0502020204030204" pitchFamily="34" charset="0"/>
                <a:cs typeface="Calibri" panose="020F0502020204030204" pitchFamily="34" charset="0"/>
              </a:rPr>
              <a:t>your or your kids' schools </a:t>
            </a:r>
            <a:endParaRPr lang="en-US" sz="3800" b="0" i="0">
              <a:solidFill>
                <a:srgbClr val="000000"/>
              </a:solidFill>
              <a:effectLst/>
              <a:latin typeface="Calibri" panose="020F0502020204030204" pitchFamily="34" charset="0"/>
              <a:cs typeface="Calibri" panose="020F0502020204030204" pitchFamily="34" charset="0"/>
            </a:endParaRPr>
          </a:p>
          <a:p>
            <a:pPr fontAlgn="base">
              <a:spcBef>
                <a:spcPts val="0"/>
              </a:spcBef>
            </a:pPr>
            <a:r>
              <a:rPr lang="en-US" sz="3800">
                <a:solidFill>
                  <a:srgbClr val="000000"/>
                </a:solidFill>
                <a:latin typeface="Calibri" panose="020F0502020204030204" pitchFamily="34" charset="0"/>
                <a:cs typeface="Calibri" panose="020F0502020204030204" pitchFamily="34" charset="0"/>
              </a:rPr>
              <a:t>i</a:t>
            </a:r>
            <a:r>
              <a:rPr lang="en-US" sz="3800" b="0" i="0">
                <a:solidFill>
                  <a:srgbClr val="000000"/>
                </a:solidFill>
                <a:effectLst/>
                <a:latin typeface="Calibri" panose="020F0502020204030204" pitchFamily="34" charset="0"/>
                <a:cs typeface="Calibri" panose="020F0502020204030204" pitchFamily="34" charset="0"/>
              </a:rPr>
              <a:t>f you feel you have nothing to list, consider engaging in new volunteer opportunities (nursing homes, church daycare, food shelf, hospital, Feed My Starving Children, or any non-profit volunteering)</a:t>
            </a:r>
            <a:endParaRPr lang="en-US" sz="3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597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3DDD2-3FD4-40B0-BC5C-AADCFF249557}"/>
              </a:ext>
            </a:extLst>
          </p:cNvPr>
          <p:cNvSpPr>
            <a:spLocks noGrp="1"/>
          </p:cNvSpPr>
          <p:nvPr>
            <p:ph sz="half" idx="4294967295"/>
          </p:nvPr>
        </p:nvSpPr>
        <p:spPr>
          <a:xfrm>
            <a:off x="157942" y="74815"/>
            <a:ext cx="11637818" cy="6567054"/>
          </a:xfrm>
        </p:spPr>
        <p:txBody>
          <a:bodyPr vert="horz" lIns="91440" tIns="45720" rIns="91440" bIns="45720" rtlCol="0" anchor="t">
            <a:normAutofit fontScale="77500" lnSpcReduction="20000"/>
          </a:bodyPr>
          <a:lstStyle/>
          <a:p>
            <a:pPr marL="0" indent="0">
              <a:spcAft>
                <a:spcPts val="800"/>
              </a:spcAft>
              <a:buNone/>
            </a:pPr>
            <a:r>
              <a:rPr lang="en-US" sz="2300" b="1" i="0">
                <a:solidFill>
                  <a:srgbClr val="0070C0"/>
                </a:solidFill>
                <a:effectLst/>
                <a:latin typeface="Calibri"/>
                <a:ea typeface="Calibri"/>
                <a:cs typeface="Calibri"/>
              </a:rPr>
              <a:t>Lived Experience</a:t>
            </a:r>
            <a:r>
              <a:rPr lang="en-US" sz="2300" b="0" i="0">
                <a:solidFill>
                  <a:srgbClr val="0070C0"/>
                </a:solidFill>
                <a:effectLst/>
                <a:latin typeface="Calibri"/>
                <a:ea typeface="Calibri"/>
                <a:cs typeface="Calibri"/>
              </a:rPr>
              <a:t>: </a:t>
            </a:r>
            <a:r>
              <a:rPr lang="en-US" sz="2300" b="0" i="0" u="sng">
                <a:solidFill>
                  <a:srgbClr val="0070C0"/>
                </a:solidFill>
                <a:effectLst/>
                <a:latin typeface="Calibri"/>
                <a:ea typeface="Calibri"/>
                <a:cs typeface="Calibri"/>
              </a:rPr>
              <a:t>250 words or less and may be typed or cut and paste. Do not include your name in the essay</a:t>
            </a:r>
            <a:r>
              <a:rPr lang="en-US" sz="2300" b="0" i="0">
                <a:solidFill>
                  <a:srgbClr val="0070C0"/>
                </a:solidFill>
                <a:effectLst/>
                <a:latin typeface="Calibri"/>
                <a:ea typeface="Calibri"/>
                <a:cs typeface="Calibri"/>
              </a:rPr>
              <a:t>.</a:t>
            </a:r>
            <a:r>
              <a:rPr lang="en-US" sz="2300">
                <a:solidFill>
                  <a:srgbClr val="0070C0"/>
                </a:solidFill>
                <a:latin typeface="Calibri"/>
                <a:ea typeface="Calibri"/>
                <a:cs typeface="Calibri"/>
              </a:rPr>
              <a:t>  </a:t>
            </a:r>
            <a:r>
              <a:rPr lang="en-US" sz="2300" b="0" i="0">
                <a:solidFill>
                  <a:srgbClr val="0070C0"/>
                </a:solidFill>
                <a:effectLst/>
                <a:latin typeface="Calibri"/>
                <a:ea typeface="Calibri"/>
                <a:cs typeface="Calibri"/>
              </a:rPr>
              <a:t>“</a:t>
            </a:r>
            <a:r>
              <a:rPr lang="en-US" sz="2300" b="0" i="1">
                <a:solidFill>
                  <a:srgbClr val="0070C0"/>
                </a:solidFill>
                <a:effectLst/>
                <a:latin typeface="Calibri"/>
                <a:ea typeface="Calibri"/>
                <a:cs typeface="Calibri"/>
              </a:rPr>
              <a:t>Describe your personal lived experiences </a:t>
            </a:r>
            <a:r>
              <a:rPr lang="en-US" sz="2300" b="1" i="1">
                <a:solidFill>
                  <a:srgbClr val="FF0000"/>
                </a:solidFill>
                <a:effectLst/>
                <a:latin typeface="Calibri"/>
                <a:ea typeface="Calibri"/>
                <a:cs typeface="Calibri"/>
              </a:rPr>
              <a:t>outside of work and educational experiences</a:t>
            </a:r>
            <a:r>
              <a:rPr lang="en-US" sz="2300" b="0" i="1">
                <a:solidFill>
                  <a:srgbClr val="FF0000"/>
                </a:solidFill>
                <a:effectLst/>
                <a:latin typeface="Calibri"/>
                <a:ea typeface="Calibri"/>
                <a:cs typeface="Calibri"/>
              </a:rPr>
              <a:t>. </a:t>
            </a:r>
            <a:r>
              <a:rPr lang="en-US" sz="2300" b="0" i="1">
                <a:solidFill>
                  <a:srgbClr val="0070C0"/>
                </a:solidFill>
                <a:effectLst/>
                <a:latin typeface="Calibri"/>
                <a:ea typeface="Calibri"/>
                <a:cs typeface="Calibri"/>
              </a:rPr>
              <a:t>Include how this inspires you to become a nurse and what this teaches you about the commitment and drive it takes to be a successful and committed nurse</a:t>
            </a:r>
            <a:r>
              <a:rPr lang="en-US" sz="2300" b="0" i="0">
                <a:solidFill>
                  <a:srgbClr val="0070C0"/>
                </a:solidFill>
                <a:effectLst/>
                <a:latin typeface="Calibri"/>
                <a:ea typeface="Calibri"/>
                <a:cs typeface="Calibri"/>
              </a:rPr>
              <a:t>.” </a:t>
            </a:r>
            <a:endParaRPr lang="en-US" sz="2300" b="1">
              <a:solidFill>
                <a:srgbClr val="0070C0"/>
              </a:solidFill>
              <a:latin typeface="Calibri"/>
              <a:ea typeface="Calibri"/>
              <a:cs typeface="Calibri"/>
            </a:endParaRPr>
          </a:p>
          <a:p>
            <a:pPr marL="0" indent="0">
              <a:buNone/>
            </a:pPr>
            <a:r>
              <a:rPr lang="en-US" sz="2100" b="1" i="0">
                <a:solidFill>
                  <a:srgbClr val="201F1E"/>
                </a:solidFill>
                <a:effectLst/>
                <a:latin typeface="Calibri"/>
                <a:cs typeface="Calibri"/>
              </a:rPr>
              <a:t>Tell your </a:t>
            </a:r>
            <a:r>
              <a:rPr lang="en-US" sz="2100" b="1">
                <a:solidFill>
                  <a:srgbClr val="201F1E"/>
                </a:solidFill>
                <a:latin typeface="Calibri"/>
                <a:cs typeface="Calibri"/>
              </a:rPr>
              <a:t>personal story, </a:t>
            </a:r>
            <a:r>
              <a:rPr lang="en-US" sz="2100" b="1" i="1">
                <a:solidFill>
                  <a:srgbClr val="FF0000"/>
                </a:solidFill>
                <a:latin typeface="Calibri"/>
                <a:cs typeface="Calibri"/>
              </a:rPr>
              <a:t>outside of your work or school experiences</a:t>
            </a:r>
            <a:r>
              <a:rPr lang="en-US" sz="2100" b="1" i="0">
                <a:solidFill>
                  <a:srgbClr val="201F1E"/>
                </a:solidFill>
                <a:effectLst/>
                <a:latin typeface="Calibri"/>
                <a:cs typeface="Calibri"/>
              </a:rPr>
              <a:t>. </a:t>
            </a:r>
            <a:r>
              <a:rPr lang="en-US" sz="2100" b="0" i="0">
                <a:solidFill>
                  <a:srgbClr val="201F1E"/>
                </a:solidFill>
                <a:effectLst/>
                <a:latin typeface="Calibri"/>
                <a:cs typeface="Calibri"/>
              </a:rPr>
              <a:t>Write about an event, accumulation of events, or your path to nursing that portrays your life journey, passion, resilience</a:t>
            </a:r>
            <a:r>
              <a:rPr lang="en-US" sz="2100">
                <a:solidFill>
                  <a:srgbClr val="201F1E"/>
                </a:solidFill>
                <a:latin typeface="Calibri"/>
                <a:cs typeface="Calibri"/>
              </a:rPr>
              <a:t>.</a:t>
            </a:r>
          </a:p>
          <a:p>
            <a:pPr marL="0" indent="0" algn="l">
              <a:buNone/>
            </a:pPr>
            <a:r>
              <a:rPr lang="en-US" sz="2100" b="0" i="0">
                <a:solidFill>
                  <a:srgbClr val="201F1E"/>
                </a:solidFill>
                <a:effectLst/>
                <a:latin typeface="Calibri" panose="020F0502020204030204" pitchFamily="34" charset="0"/>
              </a:rPr>
              <a:t>What made you want to be a nurse? If it is a personal/family health experience, describe this and how it impacted you. What obstacles did you overcome? It is great if you come from a family of nurses, but describe HOW that inspires you, teaches and drives you.  Be personal. Start your story with something precise. Examples:  </a:t>
            </a:r>
            <a:endParaRPr lang="en-US" sz="2100" b="0" i="0">
              <a:solidFill>
                <a:srgbClr val="000000"/>
              </a:solidFill>
              <a:effectLst/>
              <a:latin typeface="Calibri" panose="020F0502020204030204" pitchFamily="34" charset="0"/>
            </a:endParaRPr>
          </a:p>
          <a:p>
            <a:pPr marL="0" indent="0" algn="l" fontAlgn="base">
              <a:buNone/>
            </a:pPr>
            <a:r>
              <a:rPr lang="en-US" sz="2100" b="0" i="0">
                <a:solidFill>
                  <a:srgbClr val="B71E42"/>
                </a:solidFill>
                <a:effectLst/>
                <a:latin typeface="Calibri" panose="020F0502020204030204" pitchFamily="34" charset="0"/>
              </a:rPr>
              <a:t>•</a:t>
            </a:r>
            <a:r>
              <a:rPr lang="en-US" sz="2100" b="0" i="0">
                <a:solidFill>
                  <a:srgbClr val="201F1E"/>
                </a:solidFill>
                <a:effectLst/>
                <a:latin typeface="Calibri" panose="020F0502020204030204" pitchFamily="34" charset="0"/>
              </a:rPr>
              <a:t>As a volunteer at Jack’s Rehab, I watched a car crash victim go from invalid to runner</a:t>
            </a:r>
            <a:endParaRPr lang="en-US" sz="2100" b="0" i="0">
              <a:solidFill>
                <a:srgbClr val="000000"/>
              </a:solidFill>
              <a:effectLst/>
              <a:latin typeface="Calibri" panose="020F0502020204030204" pitchFamily="34" charset="0"/>
            </a:endParaRPr>
          </a:p>
          <a:p>
            <a:pPr marL="0" indent="0" algn="l" fontAlgn="base">
              <a:buNone/>
            </a:pPr>
            <a:r>
              <a:rPr lang="en-US" sz="2100" b="0" i="0">
                <a:solidFill>
                  <a:srgbClr val="B71E42"/>
                </a:solidFill>
                <a:effectLst/>
                <a:latin typeface="Calibri" panose="020F0502020204030204" pitchFamily="34" charset="0"/>
              </a:rPr>
              <a:t>•</a:t>
            </a:r>
            <a:r>
              <a:rPr lang="en-US" sz="2100" b="0" i="0">
                <a:solidFill>
                  <a:srgbClr val="201F1E"/>
                </a:solidFill>
                <a:effectLst/>
                <a:latin typeface="Calibri" panose="020F0502020204030204" pitchFamily="34" charset="0"/>
              </a:rPr>
              <a:t>I was a realtor for 10 years and never felt fulfilled until I met my RN neighbor </a:t>
            </a:r>
          </a:p>
          <a:p>
            <a:pPr marL="0" indent="0" algn="l" fontAlgn="base">
              <a:buNone/>
            </a:pPr>
            <a:r>
              <a:rPr lang="en-US" sz="2100" b="0" i="0">
                <a:solidFill>
                  <a:srgbClr val="B71E42"/>
                </a:solidFill>
                <a:effectLst/>
                <a:latin typeface="Calibri" panose="020F0502020204030204" pitchFamily="34" charset="0"/>
              </a:rPr>
              <a:t>•</a:t>
            </a:r>
            <a:r>
              <a:rPr lang="en-US" sz="2100" b="0" i="0">
                <a:solidFill>
                  <a:srgbClr val="201F1E"/>
                </a:solidFill>
                <a:effectLst/>
                <a:latin typeface="Calibri" panose="020F0502020204030204" pitchFamily="34" charset="0"/>
              </a:rPr>
              <a:t>My (or </a:t>
            </a:r>
            <a:r>
              <a:rPr lang="en-US" sz="2100">
                <a:solidFill>
                  <a:srgbClr val="201F1E"/>
                </a:solidFill>
                <a:latin typeface="Calibri" panose="020F0502020204030204" pitchFamily="34" charset="0"/>
              </a:rPr>
              <a:t>my child’s) </a:t>
            </a:r>
            <a:r>
              <a:rPr lang="en-US" sz="2100" b="0" i="0">
                <a:solidFill>
                  <a:srgbClr val="201F1E"/>
                </a:solidFill>
                <a:effectLst/>
                <a:latin typeface="Calibri" panose="020F0502020204030204" pitchFamily="34" charset="0"/>
              </a:rPr>
              <a:t>dyslexia was diagnosed in 10</a:t>
            </a:r>
            <a:r>
              <a:rPr lang="en-US" sz="2100" b="0" i="0" baseline="30000">
                <a:solidFill>
                  <a:srgbClr val="201F1E"/>
                </a:solidFill>
                <a:effectLst/>
                <a:latin typeface="Calibri" panose="020F0502020204030204" pitchFamily="34" charset="0"/>
              </a:rPr>
              <a:t>th</a:t>
            </a:r>
            <a:r>
              <a:rPr lang="en-US" sz="2100" b="0" i="0">
                <a:solidFill>
                  <a:srgbClr val="201F1E"/>
                </a:solidFill>
                <a:effectLst/>
                <a:latin typeface="Calibri" panose="020F0502020204030204" pitchFamily="34" charset="0"/>
              </a:rPr>
              <a:t> grade </a:t>
            </a:r>
          </a:p>
          <a:p>
            <a:pPr marL="0" indent="0" algn="l" fontAlgn="base">
              <a:buNone/>
            </a:pPr>
            <a:r>
              <a:rPr lang="en-US" sz="2100" b="0" i="0">
                <a:solidFill>
                  <a:srgbClr val="B71E42"/>
                </a:solidFill>
                <a:effectLst/>
                <a:latin typeface="Calibri" panose="020F0502020204030204" pitchFamily="34" charset="0"/>
              </a:rPr>
              <a:t>•</a:t>
            </a:r>
            <a:r>
              <a:rPr lang="en-US" sz="2100" b="0" i="0">
                <a:solidFill>
                  <a:srgbClr val="201F1E"/>
                </a:solidFill>
                <a:effectLst/>
                <a:latin typeface="Calibri" panose="020F0502020204030204" pitchFamily="34" charset="0"/>
              </a:rPr>
              <a:t>I am a cancer survivor </a:t>
            </a:r>
            <a:endParaRPr lang="en-US" sz="2100" b="0" i="0">
              <a:solidFill>
                <a:srgbClr val="000000"/>
              </a:solidFill>
              <a:effectLst/>
              <a:latin typeface="Calibri" panose="020F0502020204030204" pitchFamily="34" charset="0"/>
            </a:endParaRPr>
          </a:p>
          <a:p>
            <a:pPr marL="0" indent="0" algn="l" fontAlgn="base">
              <a:buNone/>
            </a:pPr>
            <a:r>
              <a:rPr lang="en-US" sz="2100" b="0" i="0">
                <a:solidFill>
                  <a:srgbClr val="B71E42"/>
                </a:solidFill>
                <a:effectLst/>
                <a:latin typeface="Calibri" panose="020F0502020204030204" pitchFamily="34" charset="0"/>
              </a:rPr>
              <a:t>•</a:t>
            </a:r>
            <a:r>
              <a:rPr lang="en-US" sz="2100" b="0" i="0">
                <a:solidFill>
                  <a:srgbClr val="201F1E"/>
                </a:solidFill>
                <a:effectLst/>
                <a:latin typeface="Calibri" panose="020F0502020204030204" pitchFamily="34" charset="0"/>
              </a:rPr>
              <a:t>My family moved 17 times in 6 years when dad was in the military</a:t>
            </a:r>
            <a:endParaRPr lang="en-US" sz="2100" b="0" i="0">
              <a:solidFill>
                <a:srgbClr val="000000"/>
              </a:solidFill>
              <a:effectLst/>
              <a:latin typeface="Calibri" panose="020F0502020204030204" pitchFamily="34" charset="0"/>
            </a:endParaRPr>
          </a:p>
          <a:p>
            <a:pPr marL="0" indent="0" algn="l">
              <a:buNone/>
            </a:pPr>
            <a:r>
              <a:rPr lang="en-US" sz="2100" b="0" i="0">
                <a:solidFill>
                  <a:srgbClr val="201F1E"/>
                </a:solidFill>
                <a:effectLst/>
                <a:latin typeface="Calibri" panose="020F0502020204030204" pitchFamily="34" charset="0"/>
              </a:rPr>
              <a:t>If no obstacles or challenges come to mind, write about what inspires and teaches you in relation to your nursing journey. If you have overcome a significant challenge, create balance between that trauma and healing to show not only who you were/are in the event, but who you have become in the process. Describe how you have developed support or self-care.  </a:t>
            </a:r>
            <a:endParaRPr lang="en-US" sz="2100" b="0" i="0">
              <a:solidFill>
                <a:srgbClr val="000000"/>
              </a:solidFill>
              <a:effectLst/>
              <a:latin typeface="Calibri" panose="020F0502020204030204" pitchFamily="34" charset="0"/>
            </a:endParaRPr>
          </a:p>
          <a:p>
            <a:pPr marL="0" indent="0" algn="l">
              <a:buNone/>
            </a:pPr>
            <a:r>
              <a:rPr lang="en-US" sz="2100" b="0" i="0">
                <a:solidFill>
                  <a:srgbClr val="201F1E"/>
                </a:solidFill>
                <a:effectLst/>
                <a:latin typeface="Calibri" panose="020F0502020204030204" pitchFamily="34" charset="0"/>
              </a:rPr>
              <a:t>Consider how your values align with nursing: innovation, collaboration, integrity, respect, accountability, diversity and inclusiveness, or responsiveness to others. </a:t>
            </a:r>
            <a:endParaRPr lang="en-US" sz="2100" b="0" i="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14677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0" name="Picture 4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5" name="Straight Connector 5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2FD6488-A765-A6DF-1591-0CFA4D552B74}"/>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ATTRIBUTES - </a:t>
            </a:r>
            <a:r>
              <a:rPr lang="en-US" sz="2800">
                <a:ea typeface="+mj-lt"/>
                <a:cs typeface="+mj-lt"/>
              </a:rPr>
              <a:t>weighted at </a:t>
            </a:r>
            <a:r>
              <a:rPr lang="en-US" sz="2800" b="1">
                <a:solidFill>
                  <a:srgbClr val="FF0000"/>
                </a:solidFill>
                <a:ea typeface="+mj-lt"/>
                <a:cs typeface="+mj-lt"/>
              </a:rPr>
              <a:t>40% </a:t>
            </a:r>
            <a:r>
              <a:rPr lang="en-US" sz="2800">
                <a:ea typeface="+mj-lt"/>
                <a:cs typeface="+mj-lt"/>
              </a:rPr>
              <a:t>in admission review</a:t>
            </a:r>
            <a:br>
              <a:rPr lang="en-US"/>
            </a:br>
            <a:r>
              <a:rPr lang="en-US" sz="2400" i="1"/>
              <a:t>3 Related questions on Application:</a:t>
            </a:r>
          </a:p>
        </p:txBody>
      </p:sp>
      <p:pic>
        <p:nvPicPr>
          <p:cNvPr id="5" name="Content Placeholder 4">
            <a:extLst>
              <a:ext uri="{FF2B5EF4-FFF2-40B4-BE49-F238E27FC236}">
                <a16:creationId xmlns:a16="http://schemas.microsoft.com/office/drawing/2014/main" id="{7CC431EC-6F4B-4750-B325-81EB8190CE33}"/>
              </a:ext>
            </a:extLst>
          </p:cNvPr>
          <p:cNvPicPr>
            <a:picLocks noGrp="1" noChangeAspect="1"/>
          </p:cNvPicPr>
          <p:nvPr>
            <p:ph sz="half" idx="1"/>
          </p:nvPr>
        </p:nvPicPr>
        <p:blipFill>
          <a:blip r:embed="rId3"/>
          <a:stretch>
            <a:fillRect/>
          </a:stretch>
        </p:blipFill>
        <p:spPr>
          <a:xfrm>
            <a:off x="475848" y="2064321"/>
            <a:ext cx="6410101" cy="2795878"/>
          </a:xfrm>
          <a:prstGeom prst="rect">
            <a:avLst/>
          </a:prstGeom>
        </p:spPr>
      </p:pic>
      <p:sp>
        <p:nvSpPr>
          <p:cNvPr id="3" name="Content Placeholder 2">
            <a:extLst>
              <a:ext uri="{FF2B5EF4-FFF2-40B4-BE49-F238E27FC236}">
                <a16:creationId xmlns:a16="http://schemas.microsoft.com/office/drawing/2014/main" id="{90CE8523-0C3D-428C-23BD-6D93F68698D8}"/>
              </a:ext>
            </a:extLst>
          </p:cNvPr>
          <p:cNvSpPr>
            <a:spLocks noGrp="1"/>
          </p:cNvSpPr>
          <p:nvPr>
            <p:ph sz="half" idx="2"/>
          </p:nvPr>
        </p:nvSpPr>
        <p:spPr>
          <a:xfrm>
            <a:off x="6892299" y="2015734"/>
            <a:ext cx="4162555" cy="3450613"/>
          </a:xfrm>
        </p:spPr>
        <p:txBody>
          <a:bodyPr vert="horz" lIns="91440" tIns="45720" rIns="91440" bIns="45720" rtlCol="0" anchor="t">
            <a:normAutofit/>
          </a:bodyPr>
          <a:lstStyle/>
          <a:p>
            <a:pPr marL="0" indent="0">
              <a:lnSpc>
                <a:spcPct val="110000"/>
              </a:lnSpc>
              <a:buNone/>
            </a:pPr>
            <a:r>
              <a:rPr lang="en-US" sz="1100" b="1"/>
              <a:t>Other Educational &amp; Training Experiences:</a:t>
            </a:r>
            <a:r>
              <a:rPr lang="en-US" sz="1100"/>
              <a:t> List up to five other educational or training experiences that were or are most impactful for you. Provide name of organization, title of experience, and timeframe of involvement . </a:t>
            </a:r>
            <a:endParaRPr lang="en-US"/>
          </a:p>
          <a:p>
            <a:pPr marL="0" indent="0">
              <a:lnSpc>
                <a:spcPct val="110000"/>
              </a:lnSpc>
              <a:buNone/>
            </a:pPr>
            <a:r>
              <a:rPr lang="en-US" sz="1100" b="1"/>
              <a:t>Teamwork/Collaboration &amp; Accountability</a:t>
            </a:r>
            <a:r>
              <a:rPr lang="en-US" sz="1100"/>
              <a:t>: 250 words or less and may be typed or cut and paste. Do not include your name in essay. “Describe a situation in your life that demonstrates your experience with Teamwork/Collaboration &amp; Accountability. What was your role and what was the outcome of this experience?” </a:t>
            </a:r>
          </a:p>
          <a:p>
            <a:pPr marL="0" indent="0">
              <a:lnSpc>
                <a:spcPct val="110000"/>
              </a:lnSpc>
              <a:buNone/>
            </a:pPr>
            <a:r>
              <a:rPr lang="en-US" sz="1100" b="1"/>
              <a:t>Beliefs and Values:</a:t>
            </a:r>
            <a:r>
              <a:rPr lang="en-US" sz="1100"/>
              <a:t> 50 words or less and may be typed or cut and paste. Do not include your name in essay. “Briefly describe a person or one experience that has prepared you to care for diverse populations. Specifically, with respect for the dignity, worth and human rights of all individuals.” </a:t>
            </a:r>
          </a:p>
        </p:txBody>
      </p:sp>
    </p:spTree>
    <p:extLst>
      <p:ext uri="{BB962C8B-B14F-4D97-AF65-F5344CB8AC3E}">
        <p14:creationId xmlns:p14="http://schemas.microsoft.com/office/powerpoint/2010/main" val="420149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05197A26F178469AB10CAC780E816B" ma:contentTypeVersion="13" ma:contentTypeDescription="Create a new document." ma:contentTypeScope="" ma:versionID="812eb7b27090600bd0bc2691bbd76634">
  <xsd:schema xmlns:xsd="http://www.w3.org/2001/XMLSchema" xmlns:xs="http://www.w3.org/2001/XMLSchema" xmlns:p="http://schemas.microsoft.com/office/2006/metadata/properties" xmlns:ns3="a0986122-d966-4ef8-b6b0-40af9d7fdcf1" xmlns:ns4="b27d2bf2-3f3b-44f8-bd4b-3e242404f373" targetNamespace="http://schemas.microsoft.com/office/2006/metadata/properties" ma:root="true" ma:fieldsID="9efda69314f1883a6b73951fe7f9157b" ns3:_="" ns4:_="">
    <xsd:import namespace="a0986122-d966-4ef8-b6b0-40af9d7fdcf1"/>
    <xsd:import namespace="b27d2bf2-3f3b-44f8-bd4b-3e242404f37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86122-d966-4ef8-b6b0-40af9d7fdcf1"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7d2bf2-3f3b-44f8-bd4b-3e242404f37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4A071A-B707-498F-8671-DDDFF03CD8A4}">
  <ds:schemaRefs>
    <ds:schemaRef ds:uri="a0986122-d966-4ef8-b6b0-40af9d7fdcf1"/>
    <ds:schemaRef ds:uri="b27d2bf2-3f3b-44f8-bd4b-3e242404f3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293B3BD-1538-4EA3-A383-288A325F711F}">
  <ds:schemaRefs>
    <ds:schemaRef ds:uri="a0986122-d966-4ef8-b6b0-40af9d7fdcf1"/>
    <ds:schemaRef ds:uri="b27d2bf2-3f3b-44f8-bd4b-3e242404f3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AFE8CFB-EDAC-4421-8320-6A8EC0B302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Application>Microsoft Office PowerPoint</Application>
  <PresentationFormat>Widescreen</PresentationFormat>
  <Slides>18</Slides>
  <Notes>3</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Gallery</vt:lpstr>
      <vt:lpstr>PowerPoint Presentation</vt:lpstr>
      <vt:lpstr>PowerPoint Presentation</vt:lpstr>
      <vt:lpstr>Nursing Application INFORMATION   Anoka-Ramsey Community College (ARCC)  Spring 2023</vt:lpstr>
      <vt:lpstr>PowerPoint Presentation</vt:lpstr>
      <vt:lpstr>PowerPoint Presentation</vt:lpstr>
      <vt:lpstr>Experiences – weighted at 40% in admission Review 2 Related Questions on Nursing Application: </vt:lpstr>
      <vt:lpstr>PowerPoint Presentation</vt:lpstr>
      <vt:lpstr>PowerPoint Presentation</vt:lpstr>
      <vt:lpstr>ATTRIBUTES - weighted at 40% in admission review 3 Related questions on Application:</vt:lpstr>
      <vt:lpstr>PowerPoint Presentation</vt:lpstr>
      <vt:lpstr>PowerPoint Presentation</vt:lpstr>
      <vt:lpstr>PowerPoint Presentation</vt:lpstr>
      <vt:lpstr>PowerPoint Presentation</vt:lpstr>
      <vt:lpstr>Can I get help with the essay questions on the application? </vt:lpstr>
      <vt:lpstr>Job readiness services and resources for ARCC Students</vt:lpstr>
      <vt:lpstr>Important REMINDERS when completing your NURSING application to ARCC</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Holistic Admissions</dc:title>
  <dc:creator>Amy Lofquist</dc:creator>
  <cp:revision>3</cp:revision>
  <dcterms:created xsi:type="dcterms:W3CDTF">2021-04-05T16:30:57Z</dcterms:created>
  <dcterms:modified xsi:type="dcterms:W3CDTF">2022-04-19T20:09:47Z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0x010100A305197A26F178469AB10CAC780E816B</vt:lpwstr>
  </property>
</Properties>
</file>